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2"/>
  </p:notesMasterIdLst>
  <p:sldIdLst>
    <p:sldId id="365" r:id="rId2"/>
    <p:sldId id="354" r:id="rId3"/>
    <p:sldId id="366" r:id="rId4"/>
    <p:sldId id="373" r:id="rId5"/>
    <p:sldId id="264" r:id="rId6"/>
    <p:sldId id="268" r:id="rId7"/>
    <p:sldId id="372" r:id="rId8"/>
    <p:sldId id="270" r:id="rId9"/>
    <p:sldId id="271" r:id="rId10"/>
    <p:sldId id="368" r:id="rId11"/>
    <p:sldId id="362" r:id="rId12"/>
    <p:sldId id="371" r:id="rId13"/>
    <p:sldId id="273" r:id="rId14"/>
    <p:sldId id="274" r:id="rId15"/>
    <p:sldId id="277" r:id="rId16"/>
    <p:sldId id="281" r:id="rId17"/>
    <p:sldId id="369" r:id="rId18"/>
    <p:sldId id="283" r:id="rId19"/>
    <p:sldId id="288" r:id="rId20"/>
    <p:sldId id="289" r:id="rId21"/>
    <p:sldId id="291" r:id="rId22"/>
    <p:sldId id="292" r:id="rId23"/>
    <p:sldId id="293" r:id="rId24"/>
    <p:sldId id="295" r:id="rId25"/>
    <p:sldId id="360" r:id="rId26"/>
    <p:sldId id="296" r:id="rId27"/>
    <p:sldId id="302" r:id="rId28"/>
    <p:sldId id="303" r:id="rId29"/>
    <p:sldId id="304" r:id="rId30"/>
    <p:sldId id="358" r:id="rId31"/>
    <p:sldId id="363" r:id="rId32"/>
    <p:sldId id="357" r:id="rId33"/>
    <p:sldId id="310" r:id="rId34"/>
    <p:sldId id="311" r:id="rId35"/>
    <p:sldId id="312" r:id="rId36"/>
    <p:sldId id="313" r:id="rId37"/>
    <p:sldId id="314" r:id="rId38"/>
    <p:sldId id="316" r:id="rId39"/>
    <p:sldId id="350" r:id="rId40"/>
    <p:sldId id="351" r:id="rId41"/>
    <p:sldId id="364" r:id="rId42"/>
    <p:sldId id="349" r:id="rId43"/>
    <p:sldId id="321" r:id="rId44"/>
    <p:sldId id="322" r:id="rId45"/>
    <p:sldId id="324" r:id="rId46"/>
    <p:sldId id="367" r:id="rId47"/>
    <p:sldId id="340" r:id="rId48"/>
    <p:sldId id="327" r:id="rId49"/>
    <p:sldId id="344" r:id="rId50"/>
    <p:sldId id="359" r:id="rId51"/>
  </p:sldIdLst>
  <p:sldSz cx="9144000" cy="6858000" type="screen4x3"/>
  <p:notesSz cx="6950075" cy="9236075"/>
  <p:defaultTextStyle>
    <a:defPPr>
      <a:defRPr lang="es-V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EEEEEE"/>
    <a:srgbClr val="F8F8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Estilo medio 2 - Énfasis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556" autoAdjust="0"/>
    <p:restoredTop sz="96187" autoAdjust="0"/>
  </p:normalViewPr>
  <p:slideViewPr>
    <p:cSldViewPr>
      <p:cViewPr>
        <p:scale>
          <a:sx n="100" d="100"/>
          <a:sy n="100" d="100"/>
        </p:scale>
        <p:origin x="786" y="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11488" cy="4619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VE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937000" y="0"/>
            <a:ext cx="3011488" cy="4619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84CA57-143A-4193-A529-AE356B678444}" type="datetimeFigureOut">
              <a:rPr lang="es-VE" smtClean="0"/>
              <a:t>28/1/2026</a:t>
            </a:fld>
            <a:endParaRPr lang="es-VE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1166813" y="692150"/>
            <a:ext cx="4616450" cy="34639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VE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95325" y="4387850"/>
            <a:ext cx="5559425" cy="4156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VE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772525"/>
            <a:ext cx="3011488" cy="4619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VE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937000" y="8772525"/>
            <a:ext cx="3011488" cy="4619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3A90D8-059B-46E1-868C-8479D0177E39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31023647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>
          <a:xfrm>
            <a:off x="1166813" y="692150"/>
            <a:ext cx="4616450" cy="3463925"/>
          </a:xfrm>
        </p:spPr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3A90D8-059B-46E1-868C-8479D0177E39}" type="slidenum">
              <a:rPr lang="es-VE" smtClean="0"/>
              <a:t>1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13868770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>
          <a:xfrm>
            <a:off x="1166813" y="692150"/>
            <a:ext cx="4616450" cy="3463925"/>
          </a:xfrm>
        </p:spPr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V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3A90D8-059B-46E1-868C-8479D0177E39}" type="slidenum">
              <a:rPr lang="es-VE" smtClean="0"/>
              <a:t>40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41599783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>
          <a:xfrm>
            <a:off x="1166813" y="692150"/>
            <a:ext cx="4616450" cy="3463925"/>
          </a:xfrm>
        </p:spPr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V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3A90D8-059B-46E1-868C-8479D0177E39}" type="slidenum">
              <a:rPr lang="es-VE" smtClean="0"/>
              <a:t>41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35418264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>
          <a:xfrm>
            <a:off x="1166813" y="692150"/>
            <a:ext cx="4616450" cy="3463925"/>
          </a:xfrm>
        </p:spPr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V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3A90D8-059B-46E1-868C-8479D0177E39}" type="slidenum">
              <a:rPr lang="es-VE" smtClean="0"/>
              <a:t>43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33902280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>
          <a:xfrm>
            <a:off x="1166813" y="692150"/>
            <a:ext cx="4616450" cy="3463925"/>
          </a:xfrm>
        </p:spPr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V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3A90D8-059B-46E1-868C-8479D0177E39}" type="slidenum">
              <a:rPr lang="es-VE" smtClean="0"/>
              <a:t>44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7527934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V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3A90D8-059B-46E1-868C-8479D0177E39}" type="slidenum">
              <a:rPr lang="es-VE" smtClean="0"/>
              <a:t>47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10196542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V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3A90D8-059B-46E1-868C-8479D0177E39}" type="slidenum">
              <a:rPr lang="es-VE" smtClean="0"/>
              <a:t>2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9319077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V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3A90D8-059B-46E1-868C-8479D0177E39}" type="slidenum">
              <a:rPr lang="es-VE" smtClean="0"/>
              <a:t>3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38677979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V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3A90D8-059B-46E1-868C-8479D0177E39}" type="slidenum">
              <a:rPr lang="es-VE" smtClean="0"/>
              <a:t>4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15040869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>
          <a:xfrm>
            <a:off x="1166813" y="692150"/>
            <a:ext cx="4616450" cy="3463925"/>
          </a:xfrm>
        </p:spPr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V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3A90D8-059B-46E1-868C-8479D0177E39}" type="slidenum">
              <a:rPr lang="es-VE" smtClean="0"/>
              <a:t>14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5133443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>
          <a:xfrm>
            <a:off x="1166813" y="692150"/>
            <a:ext cx="4616450" cy="3463925"/>
          </a:xfrm>
        </p:spPr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V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3A90D8-059B-46E1-868C-8479D0177E39}" type="slidenum">
              <a:rPr lang="es-VE" smtClean="0"/>
              <a:t>20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4859867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>
          <a:xfrm>
            <a:off x="1166813" y="692150"/>
            <a:ext cx="4616450" cy="3463925"/>
          </a:xfrm>
        </p:spPr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V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3A90D8-059B-46E1-868C-8479D0177E39}" type="slidenum">
              <a:rPr lang="es-VE" smtClean="0"/>
              <a:t>28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36159100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V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3A90D8-059B-46E1-868C-8479D0177E39}" type="slidenum">
              <a:rPr lang="es-VE" smtClean="0"/>
              <a:t>34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12124263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>
          <a:xfrm>
            <a:off x="1166813" y="692150"/>
            <a:ext cx="4616450" cy="3463925"/>
          </a:xfrm>
        </p:spPr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V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3A90D8-059B-46E1-868C-8479D0177E39}" type="slidenum">
              <a:rPr lang="es-VE" smtClean="0"/>
              <a:t>35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21460184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VE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s-VE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2710F-CE5B-44BE-B027-AB5CDFC8E772}" type="datetimeFigureOut">
              <a:rPr lang="es-VE" smtClean="0"/>
              <a:t>28/1/2026</a:t>
            </a:fld>
            <a:endParaRPr lang="es-VE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BFD45-FB2E-488E-992C-129855544E3E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14004131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VE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VE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2710F-CE5B-44BE-B027-AB5CDFC8E772}" type="datetimeFigureOut">
              <a:rPr lang="es-VE" smtClean="0"/>
              <a:t>28/1/2026</a:t>
            </a:fld>
            <a:endParaRPr lang="es-VE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BFD45-FB2E-488E-992C-129855544E3E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3529013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4972049" y="366713"/>
            <a:ext cx="1543051" cy="7800975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VE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342902" y="366713"/>
            <a:ext cx="4476751" cy="7800975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VE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2710F-CE5B-44BE-B027-AB5CDFC8E772}" type="datetimeFigureOut">
              <a:rPr lang="es-VE" smtClean="0"/>
              <a:t>28/1/2026</a:t>
            </a:fld>
            <a:endParaRPr lang="es-VE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BFD45-FB2E-488E-992C-129855544E3E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16284390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VE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VE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2710F-CE5B-44BE-B027-AB5CDFC8E772}" type="datetimeFigureOut">
              <a:rPr lang="es-VE" smtClean="0"/>
              <a:t>28/1/2026</a:t>
            </a:fld>
            <a:endParaRPr lang="es-VE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BFD45-FB2E-488E-992C-129855544E3E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36544199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  <a:endParaRPr lang="es-VE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5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2710F-CE5B-44BE-B027-AB5CDFC8E772}" type="datetimeFigureOut">
              <a:rPr lang="es-VE" smtClean="0"/>
              <a:t>28/1/2026</a:t>
            </a:fld>
            <a:endParaRPr lang="es-VE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BFD45-FB2E-488E-992C-129855544E3E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38059324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VE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342902" y="2133601"/>
            <a:ext cx="3009900" cy="60340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VE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3505202" y="2133601"/>
            <a:ext cx="3009900" cy="60340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VE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2710F-CE5B-44BE-B027-AB5CDFC8E772}" type="datetimeFigureOut">
              <a:rPr lang="es-VE" smtClean="0"/>
              <a:t>28/1/2026</a:t>
            </a:fld>
            <a:endParaRPr lang="es-VE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BFD45-FB2E-488E-992C-129855544E3E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18154493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s-VE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2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2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VE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VE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2710F-CE5B-44BE-B027-AB5CDFC8E772}" type="datetimeFigureOut">
              <a:rPr lang="es-VE" smtClean="0"/>
              <a:t>28/1/2026</a:t>
            </a:fld>
            <a:endParaRPr lang="es-VE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BFD45-FB2E-488E-992C-129855544E3E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31158202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VE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2710F-CE5B-44BE-B027-AB5CDFC8E772}" type="datetimeFigureOut">
              <a:rPr lang="es-VE" smtClean="0"/>
              <a:t>28/1/2026</a:t>
            </a:fld>
            <a:endParaRPr lang="es-VE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BFD45-FB2E-488E-992C-129855544E3E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26901044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2710F-CE5B-44BE-B027-AB5CDFC8E772}" type="datetimeFigureOut">
              <a:rPr lang="es-VE" smtClean="0"/>
              <a:t>28/1/2026</a:t>
            </a:fld>
            <a:endParaRPr lang="es-VE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BFD45-FB2E-488E-992C-129855544E3E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20071065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s-VE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1" y="273052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VE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2710F-CE5B-44BE-B027-AB5CDFC8E772}" type="datetimeFigureOut">
              <a:rPr lang="es-VE" smtClean="0"/>
              <a:t>28/1/2026</a:t>
            </a:fld>
            <a:endParaRPr lang="es-VE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BFD45-FB2E-488E-992C-129855544E3E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41124324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s-VE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VE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2710F-CE5B-44BE-B027-AB5CDFC8E772}" type="datetimeFigureOut">
              <a:rPr lang="es-VE" smtClean="0"/>
              <a:t>28/1/2026</a:t>
            </a:fld>
            <a:endParaRPr lang="es-VE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BFD45-FB2E-488E-992C-129855544E3E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4965299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VE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VE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A2710F-CE5B-44BE-B027-AB5CDFC8E772}" type="datetimeFigureOut">
              <a:rPr lang="es-VE" smtClean="0"/>
              <a:t>28/1/2026</a:t>
            </a:fld>
            <a:endParaRPr lang="es-VE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VE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3BFD45-FB2E-488E-992C-129855544E3E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19361917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V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jp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jpeg"/><Relationship Id="rId13" Type="http://schemas.openxmlformats.org/officeDocument/2006/relationships/image" Target="../media/image65.jpeg"/><Relationship Id="rId3" Type="http://schemas.openxmlformats.org/officeDocument/2006/relationships/image" Target="../media/image55.jpeg"/><Relationship Id="rId7" Type="http://schemas.openxmlformats.org/officeDocument/2006/relationships/image" Target="../media/image59.jpeg"/><Relationship Id="rId12" Type="http://schemas.openxmlformats.org/officeDocument/2006/relationships/image" Target="../media/image64.jpg"/><Relationship Id="rId2" Type="http://schemas.openxmlformats.org/officeDocument/2006/relationships/image" Target="../media/image2.jpg"/><Relationship Id="rId16" Type="http://schemas.openxmlformats.org/officeDocument/2006/relationships/image" Target="../media/image6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jpeg"/><Relationship Id="rId11" Type="http://schemas.openxmlformats.org/officeDocument/2006/relationships/image" Target="../media/image63.jpeg"/><Relationship Id="rId5" Type="http://schemas.openxmlformats.org/officeDocument/2006/relationships/image" Target="../media/image57.jpeg"/><Relationship Id="rId15" Type="http://schemas.openxmlformats.org/officeDocument/2006/relationships/image" Target="../media/image54.png"/><Relationship Id="rId10" Type="http://schemas.openxmlformats.org/officeDocument/2006/relationships/image" Target="../media/image62.jpeg"/><Relationship Id="rId4" Type="http://schemas.openxmlformats.org/officeDocument/2006/relationships/image" Target="../media/image56.jpg"/><Relationship Id="rId9" Type="http://schemas.openxmlformats.org/officeDocument/2006/relationships/image" Target="../media/image61.png"/><Relationship Id="rId14" Type="http://schemas.openxmlformats.org/officeDocument/2006/relationships/image" Target="../media/image66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jpg"/><Relationship Id="rId3" Type="http://schemas.openxmlformats.org/officeDocument/2006/relationships/image" Target="../media/image68.png"/><Relationship Id="rId7" Type="http://schemas.openxmlformats.org/officeDocument/2006/relationships/image" Target="../media/image71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g"/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jpg"/><Relationship Id="rId4" Type="http://schemas.openxmlformats.org/officeDocument/2006/relationships/image" Target="../media/image75.jpg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hdphoto" Target="../media/hdphoto16.wdp"/><Relationship Id="rId13" Type="http://schemas.microsoft.com/office/2007/relationships/hdphoto" Target="../media/hdphoto18.wdp"/><Relationship Id="rId3" Type="http://schemas.openxmlformats.org/officeDocument/2006/relationships/image" Target="../media/image77.jpeg"/><Relationship Id="rId7" Type="http://schemas.openxmlformats.org/officeDocument/2006/relationships/image" Target="../media/image79.png"/><Relationship Id="rId12" Type="http://schemas.openxmlformats.org/officeDocument/2006/relationships/image" Target="../media/image82.jpeg"/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15.wdp"/><Relationship Id="rId11" Type="http://schemas.openxmlformats.org/officeDocument/2006/relationships/image" Target="../media/image81.jpg"/><Relationship Id="rId5" Type="http://schemas.openxmlformats.org/officeDocument/2006/relationships/image" Target="../media/image78.png"/><Relationship Id="rId10" Type="http://schemas.microsoft.com/office/2007/relationships/hdphoto" Target="../media/hdphoto17.wdp"/><Relationship Id="rId4" Type="http://schemas.openxmlformats.org/officeDocument/2006/relationships/image" Target="../media/image2.jpg"/><Relationship Id="rId9" Type="http://schemas.openxmlformats.org/officeDocument/2006/relationships/image" Target="../media/image8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jpeg"/><Relationship Id="rId3" Type="http://schemas.openxmlformats.org/officeDocument/2006/relationships/image" Target="../media/image83.jpeg"/><Relationship Id="rId7" Type="http://schemas.microsoft.com/office/2007/relationships/hdphoto" Target="../media/hdphoto19.wd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11" Type="http://schemas.openxmlformats.org/officeDocument/2006/relationships/image" Target="../media/image89.jpeg"/><Relationship Id="rId5" Type="http://schemas.openxmlformats.org/officeDocument/2006/relationships/image" Target="../media/image2.jpg"/><Relationship Id="rId10" Type="http://schemas.openxmlformats.org/officeDocument/2006/relationships/image" Target="../media/image88.jpeg"/><Relationship Id="rId4" Type="http://schemas.openxmlformats.org/officeDocument/2006/relationships/image" Target="../media/image84.jpeg"/><Relationship Id="rId9" Type="http://schemas.openxmlformats.org/officeDocument/2006/relationships/image" Target="../media/image87.jpeg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hdphoto" Target="../media/hdphoto21.wdp"/><Relationship Id="rId3" Type="http://schemas.openxmlformats.org/officeDocument/2006/relationships/image" Target="../media/image91.jpeg"/><Relationship Id="rId7" Type="http://schemas.openxmlformats.org/officeDocument/2006/relationships/image" Target="../media/image93.jpeg"/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20.wdp"/><Relationship Id="rId5" Type="http://schemas.openxmlformats.org/officeDocument/2006/relationships/image" Target="../media/image92.jpeg"/><Relationship Id="rId10" Type="http://schemas.openxmlformats.org/officeDocument/2006/relationships/image" Target="../media/image95.jpeg"/><Relationship Id="rId4" Type="http://schemas.openxmlformats.org/officeDocument/2006/relationships/image" Target="../media/image2.jpg"/><Relationship Id="rId9" Type="http://schemas.openxmlformats.org/officeDocument/2006/relationships/image" Target="../media/image94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jpeg"/><Relationship Id="rId3" Type="http://schemas.openxmlformats.org/officeDocument/2006/relationships/image" Target="../media/image2.jpg"/><Relationship Id="rId7" Type="http://schemas.openxmlformats.org/officeDocument/2006/relationships/image" Target="../media/image100.jpeg"/><Relationship Id="rId2" Type="http://schemas.openxmlformats.org/officeDocument/2006/relationships/image" Target="../media/image9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jpeg"/><Relationship Id="rId11" Type="http://schemas.microsoft.com/office/2007/relationships/hdphoto" Target="../media/hdphoto23.wdp"/><Relationship Id="rId5" Type="http://schemas.openxmlformats.org/officeDocument/2006/relationships/image" Target="../media/image98.jpeg"/><Relationship Id="rId10" Type="http://schemas.openxmlformats.org/officeDocument/2006/relationships/image" Target="../media/image102.jpeg"/><Relationship Id="rId4" Type="http://schemas.openxmlformats.org/officeDocument/2006/relationships/image" Target="../media/image97.png"/><Relationship Id="rId9" Type="http://schemas.microsoft.com/office/2007/relationships/hdphoto" Target="../media/hdphoto22.wdp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jpeg"/><Relationship Id="rId3" Type="http://schemas.openxmlformats.org/officeDocument/2006/relationships/image" Target="../media/image104.jpeg"/><Relationship Id="rId7" Type="http://schemas.openxmlformats.org/officeDocument/2006/relationships/image" Target="../media/image108.jpe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.jpeg"/><Relationship Id="rId5" Type="http://schemas.openxmlformats.org/officeDocument/2006/relationships/image" Target="../media/image106.jpeg"/><Relationship Id="rId10" Type="http://schemas.openxmlformats.org/officeDocument/2006/relationships/image" Target="../media/image2.jpg"/><Relationship Id="rId4" Type="http://schemas.openxmlformats.org/officeDocument/2006/relationships/image" Target="../media/image105.jpg"/><Relationship Id="rId9" Type="http://schemas.openxmlformats.org/officeDocument/2006/relationships/image" Target="../media/image110.jpeg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hdphoto" Target="../media/hdphoto25.wdp"/><Relationship Id="rId3" Type="http://schemas.openxmlformats.org/officeDocument/2006/relationships/image" Target="../media/image112.jpg"/><Relationship Id="rId7" Type="http://schemas.openxmlformats.org/officeDocument/2006/relationships/image" Target="../media/image114.jpe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4.wdp"/><Relationship Id="rId11" Type="http://schemas.openxmlformats.org/officeDocument/2006/relationships/image" Target="../media/image116.png"/><Relationship Id="rId5" Type="http://schemas.openxmlformats.org/officeDocument/2006/relationships/image" Target="../media/image113.jpeg"/><Relationship Id="rId10" Type="http://schemas.microsoft.com/office/2007/relationships/hdphoto" Target="../media/hdphoto26.wdp"/><Relationship Id="rId4" Type="http://schemas.openxmlformats.org/officeDocument/2006/relationships/image" Target="../media/image2.jpg"/><Relationship Id="rId9" Type="http://schemas.openxmlformats.org/officeDocument/2006/relationships/image" Target="../media/image115.jpe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image" Target="../media/image118.jpg"/><Relationship Id="rId7" Type="http://schemas.microsoft.com/office/2007/relationships/hdphoto" Target="../media/hdphoto27.wdp"/><Relationship Id="rId2" Type="http://schemas.openxmlformats.org/officeDocument/2006/relationships/image" Target="../media/image11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jpeg"/><Relationship Id="rId11" Type="http://schemas.openxmlformats.org/officeDocument/2006/relationships/image" Target="../media/image123.jpeg"/><Relationship Id="rId5" Type="http://schemas.openxmlformats.org/officeDocument/2006/relationships/image" Target="../media/image2.jpg"/><Relationship Id="rId10" Type="http://schemas.openxmlformats.org/officeDocument/2006/relationships/image" Target="../media/image122.png"/><Relationship Id="rId4" Type="http://schemas.openxmlformats.org/officeDocument/2006/relationships/image" Target="../media/image119.jpeg"/><Relationship Id="rId9" Type="http://schemas.microsoft.com/office/2007/relationships/hdphoto" Target="../media/hdphoto28.wdp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2.jpg"/><Relationship Id="rId9" Type="http://schemas.microsoft.com/office/2007/relationships/hdphoto" Target="../media/hdphoto2.wdp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jpeg"/><Relationship Id="rId13" Type="http://schemas.microsoft.com/office/2007/relationships/hdphoto" Target="../media/hdphoto32.wdp"/><Relationship Id="rId3" Type="http://schemas.openxmlformats.org/officeDocument/2006/relationships/image" Target="../media/image124.png"/><Relationship Id="rId7" Type="http://schemas.microsoft.com/office/2007/relationships/hdphoto" Target="../media/hdphoto29.wdp"/><Relationship Id="rId12" Type="http://schemas.openxmlformats.org/officeDocument/2006/relationships/image" Target="../media/image12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6.jpeg"/><Relationship Id="rId11" Type="http://schemas.microsoft.com/office/2007/relationships/hdphoto" Target="../media/hdphoto31.wdp"/><Relationship Id="rId5" Type="http://schemas.openxmlformats.org/officeDocument/2006/relationships/image" Target="../media/image2.jpg"/><Relationship Id="rId10" Type="http://schemas.openxmlformats.org/officeDocument/2006/relationships/image" Target="../media/image128.png"/><Relationship Id="rId4" Type="http://schemas.openxmlformats.org/officeDocument/2006/relationships/image" Target="../media/image125.png"/><Relationship Id="rId9" Type="http://schemas.microsoft.com/office/2007/relationships/hdphoto" Target="../media/hdphoto30.wdp"/></Relationships>
</file>

<file path=ppt/slides/_rels/slide21.xml.rels><?xml version="1.0" encoding="UTF-8" standalone="yes"?>
<Relationships xmlns="http://schemas.openxmlformats.org/package/2006/relationships"><Relationship Id="rId8" Type="http://schemas.microsoft.com/office/2007/relationships/hdphoto" Target="../media/hdphoto35.wdp"/><Relationship Id="rId3" Type="http://schemas.openxmlformats.org/officeDocument/2006/relationships/image" Target="../media/image130.jpeg"/><Relationship Id="rId7" Type="http://schemas.openxmlformats.org/officeDocument/2006/relationships/image" Target="../media/image132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microsoft.com/office/2007/relationships/hdphoto" Target="../media/hdphoto34.wdp"/><Relationship Id="rId5" Type="http://schemas.openxmlformats.org/officeDocument/2006/relationships/image" Target="../media/image131.jpeg"/><Relationship Id="rId10" Type="http://schemas.openxmlformats.org/officeDocument/2006/relationships/image" Target="../media/image134.png"/><Relationship Id="rId4" Type="http://schemas.microsoft.com/office/2007/relationships/hdphoto" Target="../media/hdphoto33.wdp"/><Relationship Id="rId9" Type="http://schemas.openxmlformats.org/officeDocument/2006/relationships/image" Target="../media/image13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jpeg"/><Relationship Id="rId3" Type="http://schemas.openxmlformats.org/officeDocument/2006/relationships/image" Target="../media/image136.jpeg"/><Relationship Id="rId7" Type="http://schemas.microsoft.com/office/2007/relationships/hdphoto" Target="../media/hdphoto36.wdp"/><Relationship Id="rId12" Type="http://schemas.microsoft.com/office/2007/relationships/hdphoto" Target="../media/hdphoto38.wdp"/><Relationship Id="rId2" Type="http://schemas.openxmlformats.org/officeDocument/2006/relationships/image" Target="../media/image13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8.jpeg"/><Relationship Id="rId11" Type="http://schemas.openxmlformats.org/officeDocument/2006/relationships/image" Target="../media/image141.jpeg"/><Relationship Id="rId5" Type="http://schemas.openxmlformats.org/officeDocument/2006/relationships/image" Target="../media/image137.jpeg"/><Relationship Id="rId10" Type="http://schemas.openxmlformats.org/officeDocument/2006/relationships/image" Target="../media/image140.jpeg"/><Relationship Id="rId4" Type="http://schemas.openxmlformats.org/officeDocument/2006/relationships/image" Target="../media/image2.jpg"/><Relationship Id="rId9" Type="http://schemas.microsoft.com/office/2007/relationships/hdphoto" Target="../media/hdphoto37.wdp"/></Relationships>
</file>

<file path=ppt/slides/_rels/slide23.xml.rels><?xml version="1.0" encoding="UTF-8" standalone="yes"?>
<Relationships xmlns="http://schemas.openxmlformats.org/package/2006/relationships"><Relationship Id="rId8" Type="http://schemas.microsoft.com/office/2007/relationships/hdphoto" Target="../media/hdphoto40.wdp"/><Relationship Id="rId3" Type="http://schemas.openxmlformats.org/officeDocument/2006/relationships/image" Target="../media/image142.png"/><Relationship Id="rId7" Type="http://schemas.openxmlformats.org/officeDocument/2006/relationships/image" Target="../media/image145.png"/><Relationship Id="rId12" Type="http://schemas.openxmlformats.org/officeDocument/2006/relationships/image" Target="../media/image148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4.jpeg"/><Relationship Id="rId11" Type="http://schemas.openxmlformats.org/officeDocument/2006/relationships/image" Target="../media/image147.jpeg"/><Relationship Id="rId5" Type="http://schemas.microsoft.com/office/2007/relationships/hdphoto" Target="../media/hdphoto39.wdp"/><Relationship Id="rId10" Type="http://schemas.microsoft.com/office/2007/relationships/hdphoto" Target="../media/hdphoto41.wdp"/><Relationship Id="rId4" Type="http://schemas.openxmlformats.org/officeDocument/2006/relationships/image" Target="../media/image143.png"/><Relationship Id="rId9" Type="http://schemas.openxmlformats.org/officeDocument/2006/relationships/image" Target="../media/image146.png"/></Relationships>
</file>

<file path=ppt/slides/_rels/slide24.xml.rels><?xml version="1.0" encoding="UTF-8" standalone="yes"?>
<Relationships xmlns="http://schemas.openxmlformats.org/package/2006/relationships"><Relationship Id="rId8" Type="http://schemas.microsoft.com/office/2007/relationships/hdphoto" Target="../media/hdphoto42.wdp"/><Relationship Id="rId3" Type="http://schemas.openxmlformats.org/officeDocument/2006/relationships/image" Target="../media/image150.png"/><Relationship Id="rId7" Type="http://schemas.openxmlformats.org/officeDocument/2006/relationships/image" Target="../media/image153.jpe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jpg"/><Relationship Id="rId5" Type="http://schemas.openxmlformats.org/officeDocument/2006/relationships/image" Target="../media/image152.jpg"/><Relationship Id="rId4" Type="http://schemas.openxmlformats.org/officeDocument/2006/relationships/image" Target="../media/image151.png"/><Relationship Id="rId9" Type="http://schemas.openxmlformats.org/officeDocument/2006/relationships/image" Target="../media/image15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8.jpeg"/><Relationship Id="rId5" Type="http://schemas.openxmlformats.org/officeDocument/2006/relationships/image" Target="../media/image157.jpeg"/><Relationship Id="rId4" Type="http://schemas.openxmlformats.org/officeDocument/2006/relationships/image" Target="../media/image156.jpeg"/></Relationships>
</file>

<file path=ppt/slides/_rels/slide26.xml.rels><?xml version="1.0" encoding="UTF-8" standalone="yes"?>
<Relationships xmlns="http://schemas.openxmlformats.org/package/2006/relationships"><Relationship Id="rId8" Type="http://schemas.microsoft.com/office/2007/relationships/hdphoto" Target="../media/hdphoto45.wdp"/><Relationship Id="rId13" Type="http://schemas.openxmlformats.org/officeDocument/2006/relationships/image" Target="../media/image164.jpeg"/><Relationship Id="rId3" Type="http://schemas.openxmlformats.org/officeDocument/2006/relationships/image" Target="../media/image159.jpeg"/><Relationship Id="rId7" Type="http://schemas.openxmlformats.org/officeDocument/2006/relationships/image" Target="../media/image161.jpeg"/><Relationship Id="rId12" Type="http://schemas.microsoft.com/office/2007/relationships/hdphoto" Target="../media/hdphoto47.wdp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microsoft.com/office/2007/relationships/hdphoto" Target="../media/hdphoto44.wdp"/><Relationship Id="rId11" Type="http://schemas.openxmlformats.org/officeDocument/2006/relationships/image" Target="../media/image163.jpeg"/><Relationship Id="rId5" Type="http://schemas.openxmlformats.org/officeDocument/2006/relationships/image" Target="../media/image160.jpeg"/><Relationship Id="rId10" Type="http://schemas.microsoft.com/office/2007/relationships/hdphoto" Target="../media/hdphoto46.wdp"/><Relationship Id="rId4" Type="http://schemas.microsoft.com/office/2007/relationships/hdphoto" Target="../media/hdphoto43.wdp"/><Relationship Id="rId9" Type="http://schemas.openxmlformats.org/officeDocument/2006/relationships/image" Target="../media/image162.jpe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jpeg"/><Relationship Id="rId3" Type="http://schemas.openxmlformats.org/officeDocument/2006/relationships/image" Target="../media/image166.jpg"/><Relationship Id="rId7" Type="http://schemas.openxmlformats.org/officeDocument/2006/relationships/image" Target="../media/image169.jpe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8.jpeg"/><Relationship Id="rId5" Type="http://schemas.openxmlformats.org/officeDocument/2006/relationships/image" Target="../media/image2.jpg"/><Relationship Id="rId4" Type="http://schemas.openxmlformats.org/officeDocument/2006/relationships/image" Target="../media/image167.jp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6.jpg"/><Relationship Id="rId3" Type="http://schemas.openxmlformats.org/officeDocument/2006/relationships/image" Target="../media/image171.jpeg"/><Relationship Id="rId7" Type="http://schemas.openxmlformats.org/officeDocument/2006/relationships/image" Target="../media/image17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4.jpg"/><Relationship Id="rId5" Type="http://schemas.openxmlformats.org/officeDocument/2006/relationships/image" Target="../media/image173.png"/><Relationship Id="rId10" Type="http://schemas.openxmlformats.org/officeDocument/2006/relationships/image" Target="../media/image177.jpeg"/><Relationship Id="rId4" Type="http://schemas.openxmlformats.org/officeDocument/2006/relationships/image" Target="../media/image172.png"/><Relationship Id="rId9" Type="http://schemas.openxmlformats.org/officeDocument/2006/relationships/image" Target="../media/image2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7" Type="http://schemas.openxmlformats.org/officeDocument/2006/relationships/image" Target="../media/image2.jp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2.png"/><Relationship Id="rId5" Type="http://schemas.openxmlformats.org/officeDocument/2006/relationships/image" Target="../media/image181.png"/><Relationship Id="rId4" Type="http://schemas.openxmlformats.org/officeDocument/2006/relationships/image" Target="../media/image18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2.jpg"/><Relationship Id="rId7" Type="http://schemas.microsoft.com/office/2007/relationships/hdphoto" Target="../media/hdphoto4.wd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microsoft.com/office/2007/relationships/hdphoto" Target="../media/hdphoto3.wdp"/><Relationship Id="rId4" Type="http://schemas.openxmlformats.org/officeDocument/2006/relationships/image" Target="../media/image8.png"/><Relationship Id="rId9" Type="http://schemas.openxmlformats.org/officeDocument/2006/relationships/image" Target="../media/image11.jpe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8.jpeg"/><Relationship Id="rId3" Type="http://schemas.openxmlformats.org/officeDocument/2006/relationships/image" Target="../media/image184.jpg"/><Relationship Id="rId7" Type="http://schemas.openxmlformats.org/officeDocument/2006/relationships/image" Target="../media/image187.jp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6.jpeg"/><Relationship Id="rId5" Type="http://schemas.openxmlformats.org/officeDocument/2006/relationships/image" Target="../media/image2.jpg"/><Relationship Id="rId4" Type="http://schemas.openxmlformats.org/officeDocument/2006/relationships/image" Target="../media/image185.jpg"/><Relationship Id="rId9" Type="http://schemas.microsoft.com/office/2007/relationships/hdphoto" Target="../media/hdphoto48.wdp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3.jpeg"/><Relationship Id="rId3" Type="http://schemas.openxmlformats.org/officeDocument/2006/relationships/image" Target="../media/image190.jpeg"/><Relationship Id="rId7" Type="http://schemas.openxmlformats.org/officeDocument/2006/relationships/image" Target="../media/image2.jpg"/><Relationship Id="rId2" Type="http://schemas.openxmlformats.org/officeDocument/2006/relationships/image" Target="../media/image18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2.png"/><Relationship Id="rId11" Type="http://schemas.microsoft.com/office/2007/relationships/hdphoto" Target="../media/hdphoto50.wdp"/><Relationship Id="rId5" Type="http://schemas.openxmlformats.org/officeDocument/2006/relationships/image" Target="../media/image191.jpg"/><Relationship Id="rId10" Type="http://schemas.openxmlformats.org/officeDocument/2006/relationships/image" Target="../media/image195.jpeg"/><Relationship Id="rId4" Type="http://schemas.microsoft.com/office/2007/relationships/hdphoto" Target="../media/hdphoto49.wdp"/><Relationship Id="rId9" Type="http://schemas.openxmlformats.org/officeDocument/2006/relationships/image" Target="../media/image194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7" Type="http://schemas.openxmlformats.org/officeDocument/2006/relationships/image" Target="../media/image200.png"/><Relationship Id="rId2" Type="http://schemas.openxmlformats.org/officeDocument/2006/relationships/image" Target="../media/image19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jpg"/><Relationship Id="rId5" Type="http://schemas.openxmlformats.org/officeDocument/2006/relationships/image" Target="../media/image199.png"/><Relationship Id="rId4" Type="http://schemas.openxmlformats.org/officeDocument/2006/relationships/image" Target="../media/image198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4.jpeg"/><Relationship Id="rId13" Type="http://schemas.microsoft.com/office/2007/relationships/hdphoto" Target="../media/hdphoto55.wdp"/><Relationship Id="rId3" Type="http://schemas.openxmlformats.org/officeDocument/2006/relationships/image" Target="../media/image2.jpg"/><Relationship Id="rId7" Type="http://schemas.microsoft.com/office/2007/relationships/hdphoto" Target="../media/hdphoto52.wdp"/><Relationship Id="rId12" Type="http://schemas.openxmlformats.org/officeDocument/2006/relationships/image" Target="../media/image206.jpeg"/><Relationship Id="rId2" Type="http://schemas.openxmlformats.org/officeDocument/2006/relationships/image" Target="../media/image20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3.jpeg"/><Relationship Id="rId11" Type="http://schemas.microsoft.com/office/2007/relationships/hdphoto" Target="../media/hdphoto54.wdp"/><Relationship Id="rId5" Type="http://schemas.microsoft.com/office/2007/relationships/hdphoto" Target="../media/hdphoto51.wdp"/><Relationship Id="rId10" Type="http://schemas.openxmlformats.org/officeDocument/2006/relationships/image" Target="../media/image205.jpeg"/><Relationship Id="rId4" Type="http://schemas.openxmlformats.org/officeDocument/2006/relationships/image" Target="../media/image202.jpeg"/><Relationship Id="rId9" Type="http://schemas.microsoft.com/office/2007/relationships/hdphoto" Target="../media/hdphoto53.wdp"/></Relationships>
</file>

<file path=ppt/slides/_rels/slide34.xml.rels><?xml version="1.0" encoding="UTF-8" standalone="yes"?>
<Relationships xmlns="http://schemas.openxmlformats.org/package/2006/relationships"><Relationship Id="rId8" Type="http://schemas.microsoft.com/office/2007/relationships/hdphoto" Target="../media/hdphoto56.wdp"/><Relationship Id="rId3" Type="http://schemas.openxmlformats.org/officeDocument/2006/relationships/image" Target="../media/image207.jpg"/><Relationship Id="rId7" Type="http://schemas.openxmlformats.org/officeDocument/2006/relationships/image" Target="../media/image21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jpg"/><Relationship Id="rId5" Type="http://schemas.openxmlformats.org/officeDocument/2006/relationships/image" Target="../media/image209.png"/><Relationship Id="rId4" Type="http://schemas.openxmlformats.org/officeDocument/2006/relationships/image" Target="../media/image208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4.jpeg"/><Relationship Id="rId13" Type="http://schemas.microsoft.com/office/2007/relationships/hdphoto" Target="../media/hdphoto60.wdp"/><Relationship Id="rId3" Type="http://schemas.openxmlformats.org/officeDocument/2006/relationships/image" Target="../media/image211.png"/><Relationship Id="rId7" Type="http://schemas.microsoft.com/office/2007/relationships/hdphoto" Target="../media/hdphoto57.wdp"/><Relationship Id="rId12" Type="http://schemas.openxmlformats.org/officeDocument/2006/relationships/image" Target="../media/image2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3.jpeg"/><Relationship Id="rId11" Type="http://schemas.microsoft.com/office/2007/relationships/hdphoto" Target="../media/hdphoto59.wdp"/><Relationship Id="rId5" Type="http://schemas.openxmlformats.org/officeDocument/2006/relationships/image" Target="../media/image212.jpeg"/><Relationship Id="rId10" Type="http://schemas.openxmlformats.org/officeDocument/2006/relationships/image" Target="../media/image215.jpeg"/><Relationship Id="rId4" Type="http://schemas.openxmlformats.org/officeDocument/2006/relationships/image" Target="../media/image2.jpg"/><Relationship Id="rId9" Type="http://schemas.microsoft.com/office/2007/relationships/hdphoto" Target="../media/hdphoto58.wdp"/><Relationship Id="rId14" Type="http://schemas.openxmlformats.org/officeDocument/2006/relationships/image" Target="../media/image217.jpe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2.jpeg"/><Relationship Id="rId3" Type="http://schemas.openxmlformats.org/officeDocument/2006/relationships/image" Target="../media/image219.jpg"/><Relationship Id="rId7" Type="http://schemas.openxmlformats.org/officeDocument/2006/relationships/image" Target="../media/image221.jpeg"/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2.xml"/><Relationship Id="rId6" Type="http://schemas.microsoft.com/office/2007/relationships/hdphoto" Target="../media/hdphoto61.wdp"/><Relationship Id="rId5" Type="http://schemas.openxmlformats.org/officeDocument/2006/relationships/image" Target="../media/image220.jpeg"/><Relationship Id="rId10" Type="http://schemas.openxmlformats.org/officeDocument/2006/relationships/image" Target="../media/image224.jpeg"/><Relationship Id="rId4" Type="http://schemas.openxmlformats.org/officeDocument/2006/relationships/image" Target="../media/image2.jpg"/><Relationship Id="rId9" Type="http://schemas.openxmlformats.org/officeDocument/2006/relationships/image" Target="../media/image223.jpe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0.png"/><Relationship Id="rId3" Type="http://schemas.openxmlformats.org/officeDocument/2006/relationships/image" Target="../media/image226.jpg"/><Relationship Id="rId7" Type="http://schemas.openxmlformats.org/officeDocument/2006/relationships/image" Target="../media/image229.png"/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8.jpeg"/><Relationship Id="rId5" Type="http://schemas.openxmlformats.org/officeDocument/2006/relationships/image" Target="../media/image227.jpeg"/><Relationship Id="rId4" Type="http://schemas.openxmlformats.org/officeDocument/2006/relationships/image" Target="../media/image2.jp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6.png"/><Relationship Id="rId3" Type="http://schemas.openxmlformats.org/officeDocument/2006/relationships/image" Target="../media/image2.jpg"/><Relationship Id="rId7" Type="http://schemas.openxmlformats.org/officeDocument/2006/relationships/image" Target="../media/image235.jpeg"/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4.jpeg"/><Relationship Id="rId5" Type="http://schemas.openxmlformats.org/officeDocument/2006/relationships/image" Target="../media/image233.jpeg"/><Relationship Id="rId4" Type="http://schemas.openxmlformats.org/officeDocument/2006/relationships/image" Target="../media/image232.jpeg"/><Relationship Id="rId9" Type="http://schemas.openxmlformats.org/officeDocument/2006/relationships/image" Target="../media/image23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9.png"/><Relationship Id="rId7" Type="http://schemas.openxmlformats.org/officeDocument/2006/relationships/image" Target="../media/image242.jpeg"/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1.jpeg"/><Relationship Id="rId5" Type="http://schemas.openxmlformats.org/officeDocument/2006/relationships/image" Target="../media/image2.jpg"/><Relationship Id="rId4" Type="http://schemas.openxmlformats.org/officeDocument/2006/relationships/image" Target="../media/image24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2.png"/><Relationship Id="rId7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11" Type="http://schemas.microsoft.com/office/2007/relationships/hdphoto" Target="../media/hdphoto6.wdp"/><Relationship Id="rId5" Type="http://schemas.openxmlformats.org/officeDocument/2006/relationships/image" Target="../media/image14.jpeg"/><Relationship Id="rId10" Type="http://schemas.openxmlformats.org/officeDocument/2006/relationships/image" Target="../media/image17.png"/><Relationship Id="rId4" Type="http://schemas.openxmlformats.org/officeDocument/2006/relationships/image" Target="../media/image13.jpeg"/><Relationship Id="rId9" Type="http://schemas.microsoft.com/office/2007/relationships/hdphoto" Target="../media/hdphoto5.wdp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246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5.jpeg"/><Relationship Id="rId5" Type="http://schemas.openxmlformats.org/officeDocument/2006/relationships/image" Target="../media/image244.jpeg"/><Relationship Id="rId4" Type="http://schemas.openxmlformats.org/officeDocument/2006/relationships/image" Target="../media/image243.jpe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1.png"/><Relationship Id="rId3" Type="http://schemas.openxmlformats.org/officeDocument/2006/relationships/image" Target="../media/image2.jpg"/><Relationship Id="rId7" Type="http://schemas.openxmlformats.org/officeDocument/2006/relationships/image" Target="../media/image25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9.png"/><Relationship Id="rId5" Type="http://schemas.openxmlformats.org/officeDocument/2006/relationships/image" Target="../media/image248.jpeg"/><Relationship Id="rId4" Type="http://schemas.openxmlformats.org/officeDocument/2006/relationships/image" Target="../media/image247.jpe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7.jpeg"/><Relationship Id="rId3" Type="http://schemas.openxmlformats.org/officeDocument/2006/relationships/image" Target="../media/image252.jpg"/><Relationship Id="rId7" Type="http://schemas.openxmlformats.org/officeDocument/2006/relationships/image" Target="../media/image256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5.png"/><Relationship Id="rId5" Type="http://schemas.openxmlformats.org/officeDocument/2006/relationships/image" Target="../media/image254.png"/><Relationship Id="rId10" Type="http://schemas.openxmlformats.org/officeDocument/2006/relationships/image" Target="../media/image259.png"/><Relationship Id="rId4" Type="http://schemas.openxmlformats.org/officeDocument/2006/relationships/image" Target="../media/image253.png"/><Relationship Id="rId9" Type="http://schemas.openxmlformats.org/officeDocument/2006/relationships/image" Target="../media/image258.jpe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4.jpeg"/><Relationship Id="rId3" Type="http://schemas.openxmlformats.org/officeDocument/2006/relationships/image" Target="../media/image260.jpeg"/><Relationship Id="rId7" Type="http://schemas.openxmlformats.org/officeDocument/2006/relationships/image" Target="../media/image26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2.jpeg"/><Relationship Id="rId5" Type="http://schemas.openxmlformats.org/officeDocument/2006/relationships/image" Target="../media/image2.jpg"/><Relationship Id="rId10" Type="http://schemas.openxmlformats.org/officeDocument/2006/relationships/image" Target="../media/image266.png"/><Relationship Id="rId4" Type="http://schemas.openxmlformats.org/officeDocument/2006/relationships/image" Target="../media/image261.jpg"/><Relationship Id="rId9" Type="http://schemas.openxmlformats.org/officeDocument/2006/relationships/image" Target="../media/image265.jpe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1.jpg"/><Relationship Id="rId3" Type="http://schemas.openxmlformats.org/officeDocument/2006/relationships/image" Target="../media/image267.jpg"/><Relationship Id="rId7" Type="http://schemas.openxmlformats.org/officeDocument/2006/relationships/image" Target="../media/image270.jpg"/><Relationship Id="rId12" Type="http://schemas.openxmlformats.org/officeDocument/2006/relationships/image" Target="../media/image274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9.png"/><Relationship Id="rId11" Type="http://schemas.microsoft.com/office/2007/relationships/hdphoto" Target="../media/hdphoto62.wdp"/><Relationship Id="rId5" Type="http://schemas.openxmlformats.org/officeDocument/2006/relationships/image" Target="../media/image268.png"/><Relationship Id="rId10" Type="http://schemas.openxmlformats.org/officeDocument/2006/relationships/image" Target="../media/image273.jpeg"/><Relationship Id="rId4" Type="http://schemas.openxmlformats.org/officeDocument/2006/relationships/image" Target="../media/image2.jpg"/><Relationship Id="rId9" Type="http://schemas.openxmlformats.org/officeDocument/2006/relationships/image" Target="../media/image272.png"/></Relationships>
</file>

<file path=ppt/slides/_rels/slide45.xml.rels><?xml version="1.0" encoding="UTF-8" standalone="yes"?>
<Relationships xmlns="http://schemas.openxmlformats.org/package/2006/relationships"><Relationship Id="rId8" Type="http://schemas.microsoft.com/office/2007/relationships/hdphoto" Target="../media/hdphoto65.wdp"/><Relationship Id="rId13" Type="http://schemas.openxmlformats.org/officeDocument/2006/relationships/image" Target="../media/image280.jpeg"/><Relationship Id="rId3" Type="http://schemas.openxmlformats.org/officeDocument/2006/relationships/image" Target="../media/image275.jpeg"/><Relationship Id="rId7" Type="http://schemas.openxmlformats.org/officeDocument/2006/relationships/image" Target="../media/image277.jpeg"/><Relationship Id="rId12" Type="http://schemas.microsoft.com/office/2007/relationships/hdphoto" Target="../media/hdphoto67.wdp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microsoft.com/office/2007/relationships/hdphoto" Target="../media/hdphoto64.wdp"/><Relationship Id="rId11" Type="http://schemas.openxmlformats.org/officeDocument/2006/relationships/image" Target="../media/image279.jpeg"/><Relationship Id="rId5" Type="http://schemas.openxmlformats.org/officeDocument/2006/relationships/image" Target="../media/image276.png"/><Relationship Id="rId15" Type="http://schemas.openxmlformats.org/officeDocument/2006/relationships/image" Target="../media/image281.png"/><Relationship Id="rId10" Type="http://schemas.microsoft.com/office/2007/relationships/hdphoto" Target="../media/hdphoto66.wdp"/><Relationship Id="rId4" Type="http://schemas.microsoft.com/office/2007/relationships/hdphoto" Target="../media/hdphoto63.wdp"/><Relationship Id="rId9" Type="http://schemas.openxmlformats.org/officeDocument/2006/relationships/image" Target="../media/image278.jpeg"/><Relationship Id="rId14" Type="http://schemas.microsoft.com/office/2007/relationships/hdphoto" Target="../media/hdphoto68.wdp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microsoft.com/office/2007/relationships/hdphoto" Target="../media/hdphoto69.wdp"/><Relationship Id="rId2" Type="http://schemas.openxmlformats.org/officeDocument/2006/relationships/image" Target="../media/image2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5.jpeg"/><Relationship Id="rId5" Type="http://schemas.openxmlformats.org/officeDocument/2006/relationships/image" Target="../media/image284.png"/><Relationship Id="rId4" Type="http://schemas.openxmlformats.org/officeDocument/2006/relationships/image" Target="../media/image283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0.jpeg"/><Relationship Id="rId3" Type="http://schemas.openxmlformats.org/officeDocument/2006/relationships/image" Target="../media/image2.jpg"/><Relationship Id="rId7" Type="http://schemas.openxmlformats.org/officeDocument/2006/relationships/image" Target="../media/image289.jpeg"/><Relationship Id="rId12" Type="http://schemas.openxmlformats.org/officeDocument/2006/relationships/image" Target="../media/image294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8.png"/><Relationship Id="rId11" Type="http://schemas.openxmlformats.org/officeDocument/2006/relationships/image" Target="../media/image293.png"/><Relationship Id="rId5" Type="http://schemas.openxmlformats.org/officeDocument/2006/relationships/image" Target="../media/image287.png"/><Relationship Id="rId10" Type="http://schemas.openxmlformats.org/officeDocument/2006/relationships/image" Target="../media/image292.jpeg"/><Relationship Id="rId4" Type="http://schemas.openxmlformats.org/officeDocument/2006/relationships/image" Target="../media/image286.jpeg"/><Relationship Id="rId9" Type="http://schemas.openxmlformats.org/officeDocument/2006/relationships/image" Target="../media/image291.jpe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8.jpeg"/><Relationship Id="rId3" Type="http://schemas.openxmlformats.org/officeDocument/2006/relationships/image" Target="../media/image295.jpeg"/><Relationship Id="rId7" Type="http://schemas.microsoft.com/office/2007/relationships/hdphoto" Target="../media/hdphoto71.wdp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7.png"/><Relationship Id="rId11" Type="http://schemas.microsoft.com/office/2007/relationships/hdphoto" Target="../media/hdphoto73.wdp"/><Relationship Id="rId5" Type="http://schemas.openxmlformats.org/officeDocument/2006/relationships/image" Target="../media/image296.jpeg"/><Relationship Id="rId10" Type="http://schemas.openxmlformats.org/officeDocument/2006/relationships/image" Target="../media/image299.png"/><Relationship Id="rId4" Type="http://schemas.microsoft.com/office/2007/relationships/hdphoto" Target="../media/hdphoto70.wdp"/><Relationship Id="rId9" Type="http://schemas.microsoft.com/office/2007/relationships/hdphoto" Target="../media/hdphoto72.wdp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5.jpeg"/><Relationship Id="rId3" Type="http://schemas.openxmlformats.org/officeDocument/2006/relationships/image" Target="../media/image301.png"/><Relationship Id="rId7" Type="http://schemas.openxmlformats.org/officeDocument/2006/relationships/image" Target="../media/image304.jpe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3.jpeg"/><Relationship Id="rId5" Type="http://schemas.openxmlformats.org/officeDocument/2006/relationships/image" Target="../media/image2.jpg"/><Relationship Id="rId4" Type="http://schemas.openxmlformats.org/officeDocument/2006/relationships/image" Target="../media/image30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7" Type="http://schemas.openxmlformats.org/officeDocument/2006/relationships/image" Target="../media/image22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g"/><Relationship Id="rId5" Type="http://schemas.openxmlformats.org/officeDocument/2006/relationships/image" Target="../media/image20.jpeg"/><Relationship Id="rId4" Type="http://schemas.openxmlformats.org/officeDocument/2006/relationships/image" Target="../media/image2.jp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7.png"/><Relationship Id="rId2" Type="http://schemas.openxmlformats.org/officeDocument/2006/relationships/image" Target="../media/image30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9.png"/><Relationship Id="rId5" Type="http://schemas.openxmlformats.org/officeDocument/2006/relationships/image" Target="../media/image2.jpg"/><Relationship Id="rId4" Type="http://schemas.openxmlformats.org/officeDocument/2006/relationships/image" Target="../media/image30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29.png"/><Relationship Id="rId18" Type="http://schemas.openxmlformats.org/officeDocument/2006/relationships/image" Target="../media/image33.jpeg"/><Relationship Id="rId3" Type="http://schemas.openxmlformats.org/officeDocument/2006/relationships/image" Target="../media/image2.jpg"/><Relationship Id="rId7" Type="http://schemas.microsoft.com/office/2007/relationships/hdphoto" Target="../media/hdphoto8.wdp"/><Relationship Id="rId12" Type="http://schemas.microsoft.com/office/2007/relationships/hdphoto" Target="../media/hdphoto10.wdp"/><Relationship Id="rId17" Type="http://schemas.openxmlformats.org/officeDocument/2006/relationships/image" Target="../media/image32.jpeg"/><Relationship Id="rId2" Type="http://schemas.openxmlformats.org/officeDocument/2006/relationships/image" Target="../media/image23.png"/><Relationship Id="rId16" Type="http://schemas.openxmlformats.org/officeDocument/2006/relationships/image" Target="../media/image3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28.jpeg"/><Relationship Id="rId5" Type="http://schemas.microsoft.com/office/2007/relationships/hdphoto" Target="../media/hdphoto7.wdp"/><Relationship Id="rId15" Type="http://schemas.openxmlformats.org/officeDocument/2006/relationships/image" Target="../media/image30.jpeg"/><Relationship Id="rId10" Type="http://schemas.openxmlformats.org/officeDocument/2006/relationships/image" Target="../media/image27.jpeg"/><Relationship Id="rId4" Type="http://schemas.openxmlformats.org/officeDocument/2006/relationships/image" Target="../media/image24.png"/><Relationship Id="rId9" Type="http://schemas.microsoft.com/office/2007/relationships/hdphoto" Target="../media/hdphoto9.wdp"/><Relationship Id="rId14" Type="http://schemas.microsoft.com/office/2007/relationships/hdphoto" Target="../media/hdphoto1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7" Type="http://schemas.openxmlformats.org/officeDocument/2006/relationships/image" Target="../media/image2.jp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jpeg"/><Relationship Id="rId5" Type="http://schemas.openxmlformats.org/officeDocument/2006/relationships/image" Target="../media/image37.jpeg"/><Relationship Id="rId4" Type="http://schemas.openxmlformats.org/officeDocument/2006/relationships/image" Target="../media/image36.jpe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13.wdp"/><Relationship Id="rId3" Type="http://schemas.openxmlformats.org/officeDocument/2006/relationships/image" Target="../media/image39.jpeg"/><Relationship Id="rId7" Type="http://schemas.openxmlformats.org/officeDocument/2006/relationships/image" Target="../media/image42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microsoft.com/office/2007/relationships/hdphoto" Target="../media/hdphoto12.wdp"/><Relationship Id="rId5" Type="http://schemas.openxmlformats.org/officeDocument/2006/relationships/image" Target="../media/image41.png"/><Relationship Id="rId4" Type="http://schemas.openxmlformats.org/officeDocument/2006/relationships/image" Target="../media/image40.jpeg"/><Relationship Id="rId9" Type="http://schemas.openxmlformats.org/officeDocument/2006/relationships/image" Target="../media/image43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3.jpeg"/><Relationship Id="rId3" Type="http://schemas.openxmlformats.org/officeDocument/2006/relationships/image" Target="../media/image2.jpg"/><Relationship Id="rId7" Type="http://schemas.openxmlformats.org/officeDocument/2006/relationships/image" Target="../media/image48.jpeg"/><Relationship Id="rId12" Type="http://schemas.openxmlformats.org/officeDocument/2006/relationships/image" Target="../media/image52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jpeg"/><Relationship Id="rId11" Type="http://schemas.openxmlformats.org/officeDocument/2006/relationships/image" Target="../media/image51.jpeg"/><Relationship Id="rId5" Type="http://schemas.openxmlformats.org/officeDocument/2006/relationships/image" Target="../media/image46.jpeg"/><Relationship Id="rId10" Type="http://schemas.openxmlformats.org/officeDocument/2006/relationships/image" Target="../media/image50.jpeg"/><Relationship Id="rId4" Type="http://schemas.openxmlformats.org/officeDocument/2006/relationships/image" Target="../media/image45.jpeg"/><Relationship Id="rId9" Type="http://schemas.microsoft.com/office/2007/relationships/hdphoto" Target="../media/hdphoto14.wdp"/><Relationship Id="rId14" Type="http://schemas.openxmlformats.org/officeDocument/2006/relationships/image" Target="../media/image5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12 Forma en L"/>
          <p:cNvSpPr/>
          <p:nvPr/>
        </p:nvSpPr>
        <p:spPr>
          <a:xfrm rot="13372242">
            <a:off x="-1364072" y="2497650"/>
            <a:ext cx="1983406" cy="2207678"/>
          </a:xfrm>
          <a:prstGeom prst="corner">
            <a:avLst>
              <a:gd name="adj1" fmla="val 25868"/>
              <a:gd name="adj2" fmla="val 24172"/>
            </a:avLst>
          </a:prstGeom>
          <a:solidFill>
            <a:schemeClr val="tx2">
              <a:lumMod val="75000"/>
            </a:schemeClr>
          </a:solidFill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15" name="14 Forma en L"/>
          <p:cNvSpPr/>
          <p:nvPr/>
        </p:nvSpPr>
        <p:spPr>
          <a:xfrm rot="2587201">
            <a:off x="8364181" y="2220080"/>
            <a:ext cx="2073124" cy="2065922"/>
          </a:xfrm>
          <a:prstGeom prst="corner">
            <a:avLst>
              <a:gd name="adj1" fmla="val 25342"/>
              <a:gd name="adj2" fmla="val 26376"/>
            </a:avLst>
          </a:prstGeom>
          <a:solidFill>
            <a:schemeClr val="tx2">
              <a:lumMod val="75000"/>
            </a:schemeClr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16" name="15 Rectángulo"/>
          <p:cNvSpPr/>
          <p:nvPr/>
        </p:nvSpPr>
        <p:spPr>
          <a:xfrm rot="7937223">
            <a:off x="4507038" y="654614"/>
            <a:ext cx="4838719" cy="914400"/>
          </a:xfrm>
          <a:prstGeom prst="rect">
            <a:avLst/>
          </a:prstGeom>
          <a:solidFill>
            <a:schemeClr val="accent6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18" name="17 Rectángulo"/>
          <p:cNvSpPr/>
          <p:nvPr/>
        </p:nvSpPr>
        <p:spPr>
          <a:xfrm rot="2609712">
            <a:off x="-530117" y="753589"/>
            <a:ext cx="4838719" cy="914400"/>
          </a:xfrm>
          <a:prstGeom prst="rect">
            <a:avLst/>
          </a:prstGeom>
          <a:solidFill>
            <a:schemeClr val="accent6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22" name="21 Rectángulo"/>
          <p:cNvSpPr/>
          <p:nvPr/>
        </p:nvSpPr>
        <p:spPr>
          <a:xfrm>
            <a:off x="1770803" y="4924998"/>
            <a:ext cx="572785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spc="50" dirty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  <a:reflection blurRad="6350" stA="60000" endA="900" endPos="60000" dist="29997" dir="5400000" sy="-100000" algn="bl" rotWithShape="0"/>
                </a:effectLst>
                <a:latin typeface="Bookman Old Style" panose="02050604050505020204" pitchFamily="18" charset="0"/>
              </a:rPr>
              <a:t>MOTOCICLETA</a:t>
            </a:r>
            <a:endParaRPr lang="es-ES" sz="5400" b="1" cap="none" spc="50" dirty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rgbClr val="FF0000"/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  <a:reflection blurRad="6350" stA="60000" endA="900" endPos="60000" dist="29997" dir="5400000" sy="-100000" algn="bl" rotWithShape="0"/>
              </a:effectLst>
              <a:latin typeface="Bookman Old Style" panose="02050604050505020204" pitchFamily="18" charset="0"/>
            </a:endParaRPr>
          </a:p>
        </p:txBody>
      </p:sp>
      <p:pic>
        <p:nvPicPr>
          <p:cNvPr id="1026" name="Picture 2" descr="Goldfinger, la motocicleta cubierta en oro y diamantes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lasticWrap/>
                    </a14:imgEffect>
                    <a14:imgEffect>
                      <a14:colorTemperature colorTemp="4700"/>
                    </a14:imgEffect>
                    <a14:imgEffect>
                      <a14:saturation sat="1560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51" t="2799" r="5925" b="15861"/>
          <a:stretch/>
        </p:blipFill>
        <p:spPr bwMode="auto">
          <a:xfrm>
            <a:off x="1259632" y="1790538"/>
            <a:ext cx="6768752" cy="316835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11 Forma en L"/>
          <p:cNvSpPr/>
          <p:nvPr/>
        </p:nvSpPr>
        <p:spPr>
          <a:xfrm rot="13372242">
            <a:off x="-3130458" y="839638"/>
            <a:ext cx="5188279" cy="5219211"/>
          </a:xfrm>
          <a:prstGeom prst="corner">
            <a:avLst>
              <a:gd name="adj1" fmla="val 23325"/>
              <a:gd name="adj2" fmla="val 20990"/>
            </a:avLst>
          </a:prstGeom>
          <a:solidFill>
            <a:schemeClr val="tx2">
              <a:lumMod val="75000"/>
              <a:alpha val="66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14" name="13 Forma en L"/>
          <p:cNvSpPr/>
          <p:nvPr/>
        </p:nvSpPr>
        <p:spPr>
          <a:xfrm rot="2551351">
            <a:off x="6871122" y="568735"/>
            <a:ext cx="5188279" cy="5219211"/>
          </a:xfrm>
          <a:prstGeom prst="corner">
            <a:avLst>
              <a:gd name="adj1" fmla="val 23005"/>
              <a:gd name="adj2" fmla="val 22224"/>
            </a:avLst>
          </a:prstGeom>
          <a:solidFill>
            <a:schemeClr val="tx2">
              <a:lumMod val="75000"/>
              <a:alpha val="66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pic>
        <p:nvPicPr>
          <p:cNvPr id="17" name="Imagen 1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5" t="30190" r="4145" b="28417"/>
          <a:stretch/>
        </p:blipFill>
        <p:spPr>
          <a:xfrm>
            <a:off x="3289639" y="6007005"/>
            <a:ext cx="2628324" cy="725055"/>
          </a:xfrm>
          <a:prstGeom prst="rect">
            <a:avLst/>
          </a:prstGeom>
        </p:spPr>
      </p:pic>
      <p:sp>
        <p:nvSpPr>
          <p:cNvPr id="20" name="19 Rectángulo"/>
          <p:cNvSpPr/>
          <p:nvPr/>
        </p:nvSpPr>
        <p:spPr>
          <a:xfrm>
            <a:off x="1223699" y="585262"/>
            <a:ext cx="6516653" cy="2123658"/>
          </a:xfrm>
          <a:prstGeom prst="rect">
            <a:avLst/>
          </a:prstGeom>
          <a:noFill/>
          <a:effectLst>
            <a:glow rad="101600">
              <a:schemeClr val="accent1">
                <a:lumMod val="20000"/>
                <a:lumOff val="80000"/>
                <a:alpha val="40000"/>
              </a:schemeClr>
            </a:glow>
          </a:effectLst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s-ES" sz="6600" b="1" cap="none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glow rad="101600">
                    <a:schemeClr val="tx1">
                      <a:alpha val="40000"/>
                    </a:schemeClr>
                  </a:glow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CATÁLOGO DE REPUESTOS</a:t>
            </a:r>
          </a:p>
        </p:txBody>
      </p:sp>
    </p:spTree>
    <p:extLst>
      <p:ext uri="{BB962C8B-B14F-4D97-AF65-F5344CB8AC3E}">
        <p14:creationId xmlns:p14="http://schemas.microsoft.com/office/powerpoint/2010/main" val="23982904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Imagen 7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190" b="28417"/>
          <a:stretch/>
        </p:blipFill>
        <p:spPr>
          <a:xfrm>
            <a:off x="-10577" y="6107910"/>
            <a:ext cx="3160379" cy="806692"/>
          </a:xfrm>
          <a:prstGeom prst="rect">
            <a:avLst/>
          </a:prstGeom>
        </p:spPr>
      </p:pic>
      <p:sp>
        <p:nvSpPr>
          <p:cNvPr id="47" name="46 CuadroTexto"/>
          <p:cNvSpPr txBox="1"/>
          <p:nvPr/>
        </p:nvSpPr>
        <p:spPr>
          <a:xfrm>
            <a:off x="7294689" y="4179564"/>
            <a:ext cx="2062059" cy="369332"/>
          </a:xfrm>
          <a:prstGeom prst="rect">
            <a:avLst/>
          </a:prstGeom>
          <a:solidFill>
            <a:srgbClr val="F8F8F8"/>
          </a:solidFill>
          <a:ln cap="rnd" cmpd="dbl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MX" sz="900" u="sng" dirty="0"/>
              <a:t>Descripción: </a:t>
            </a:r>
            <a:r>
              <a:rPr lang="es-MX" sz="900" b="1" u="sng" dirty="0"/>
              <a:t>OWEN GS</a:t>
            </a:r>
            <a:endParaRPr lang="es-MX" sz="900" u="sng" dirty="0"/>
          </a:p>
          <a:p>
            <a:r>
              <a:rPr lang="es-VE" sz="900" dirty="0">
                <a:solidFill>
                  <a:schemeClr val="tx1"/>
                </a:solidFill>
              </a:rPr>
              <a:t>Modelo: OWEN GS MODELO NUEVO</a:t>
            </a:r>
            <a:endParaRPr lang="es-MX" sz="900" dirty="0"/>
          </a:p>
        </p:txBody>
      </p:sp>
      <p:pic>
        <p:nvPicPr>
          <p:cNvPr id="18" name="Imagen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2861" y="4569306"/>
            <a:ext cx="1239657" cy="116024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968792" y="4329979"/>
            <a:ext cx="1156445" cy="157672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5" name="Imagen 1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2" b="5357"/>
          <a:stretch/>
        </p:blipFill>
        <p:spPr>
          <a:xfrm>
            <a:off x="805505" y="4548896"/>
            <a:ext cx="1721252" cy="1014789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8602" y="2849525"/>
            <a:ext cx="1793607" cy="1251899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1669" y="2925446"/>
            <a:ext cx="2145565" cy="94927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8758" y="2947490"/>
            <a:ext cx="1742941" cy="944564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0800000">
            <a:off x="882595" y="2962788"/>
            <a:ext cx="1570028" cy="93347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Imagen 10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01" b="4640"/>
          <a:stretch/>
        </p:blipFill>
        <p:spPr>
          <a:xfrm>
            <a:off x="7929128" y="847926"/>
            <a:ext cx="1116083" cy="123245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67" b="4683"/>
          <a:stretch/>
        </p:blipFill>
        <p:spPr>
          <a:xfrm>
            <a:off x="6515354" y="847926"/>
            <a:ext cx="1185655" cy="12240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94"/>
          <a:stretch/>
        </p:blipFill>
        <p:spPr>
          <a:xfrm>
            <a:off x="5181661" y="876283"/>
            <a:ext cx="1129740" cy="12240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6937" y="816235"/>
            <a:ext cx="1889719" cy="128871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365" y="792366"/>
            <a:ext cx="1928410" cy="1261609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77" name="50 CuadroTexto"/>
          <p:cNvSpPr txBox="1"/>
          <p:nvPr/>
        </p:nvSpPr>
        <p:spPr>
          <a:xfrm>
            <a:off x="4457148" y="5815786"/>
            <a:ext cx="1797873" cy="507831"/>
          </a:xfrm>
          <a:prstGeom prst="rect">
            <a:avLst/>
          </a:prstGeom>
          <a:solidFill>
            <a:srgbClr val="F8F8F8"/>
          </a:solidFill>
          <a:ln cap="rnd" cmpd="dbl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MX" sz="900" u="sng" dirty="0"/>
              <a:t>Descripción:</a:t>
            </a:r>
          </a:p>
          <a:p>
            <a:r>
              <a:rPr lang="es-MX" sz="900" b="1" dirty="0"/>
              <a:t>CARETA MODELO VIEJO</a:t>
            </a:r>
          </a:p>
          <a:p>
            <a:r>
              <a:rPr lang="es-MX" sz="900" dirty="0"/>
              <a:t>Modelo: CG-150</a:t>
            </a:r>
            <a:endParaRPr lang="es-VE" sz="900" dirty="0"/>
          </a:p>
        </p:txBody>
      </p:sp>
      <p:sp>
        <p:nvSpPr>
          <p:cNvPr id="71" name="50 CuadroTexto"/>
          <p:cNvSpPr txBox="1"/>
          <p:nvPr/>
        </p:nvSpPr>
        <p:spPr>
          <a:xfrm>
            <a:off x="811094" y="5600079"/>
            <a:ext cx="1398427" cy="507831"/>
          </a:xfrm>
          <a:prstGeom prst="rect">
            <a:avLst/>
          </a:prstGeom>
          <a:solidFill>
            <a:srgbClr val="F8F8F8"/>
          </a:solidFill>
          <a:ln cap="rnd" cmpd="dbl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MX" sz="900" u="sng" dirty="0"/>
              <a:t>Descripción:</a:t>
            </a:r>
          </a:p>
          <a:p>
            <a:r>
              <a:rPr lang="es-MX" sz="900" dirty="0"/>
              <a:t>CARBONERA DE SCOOTER</a:t>
            </a:r>
          </a:p>
          <a:p>
            <a:r>
              <a:rPr lang="es-MX" sz="900" dirty="0"/>
              <a:t>Modelo: SCOOTER 150</a:t>
            </a:r>
            <a:endParaRPr lang="es-VE" sz="900" dirty="0"/>
          </a:p>
        </p:txBody>
      </p:sp>
      <p:sp>
        <p:nvSpPr>
          <p:cNvPr id="74" name="50 CuadroTexto"/>
          <p:cNvSpPr txBox="1"/>
          <p:nvPr/>
        </p:nvSpPr>
        <p:spPr>
          <a:xfrm>
            <a:off x="2526757" y="5788976"/>
            <a:ext cx="1830003" cy="507831"/>
          </a:xfrm>
          <a:prstGeom prst="rect">
            <a:avLst/>
          </a:prstGeom>
          <a:solidFill>
            <a:srgbClr val="F8F8F8"/>
          </a:solidFill>
          <a:ln cap="rnd" cmpd="dbl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MX" sz="900" u="sng" dirty="0"/>
              <a:t>Descripción:</a:t>
            </a:r>
          </a:p>
          <a:p>
            <a:r>
              <a:rPr lang="es-MX" sz="900" b="1" dirty="0"/>
              <a:t>CABLE NEGATIVO PARA BATERÍA</a:t>
            </a:r>
          </a:p>
          <a:p>
            <a:r>
              <a:rPr lang="es-MX" sz="900" dirty="0"/>
              <a:t>Modelo: Universal</a:t>
            </a:r>
            <a:endParaRPr lang="es-VE" sz="900" dirty="0"/>
          </a:p>
        </p:txBody>
      </p:sp>
      <p:cxnSp>
        <p:nvCxnSpPr>
          <p:cNvPr id="5" name="4 Conector recto"/>
          <p:cNvCxnSpPr/>
          <p:nvPr/>
        </p:nvCxnSpPr>
        <p:spPr>
          <a:xfrm>
            <a:off x="3583551" y="1"/>
            <a:ext cx="0" cy="69985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" name="5 Conector recto"/>
          <p:cNvCxnSpPr/>
          <p:nvPr/>
        </p:nvCxnSpPr>
        <p:spPr>
          <a:xfrm>
            <a:off x="3511543" y="-1"/>
            <a:ext cx="0" cy="6998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3" name="42 CuadroTexto"/>
          <p:cNvSpPr txBox="1"/>
          <p:nvPr/>
        </p:nvSpPr>
        <p:spPr>
          <a:xfrm>
            <a:off x="730948" y="2242881"/>
            <a:ext cx="2097179" cy="369332"/>
          </a:xfrm>
          <a:prstGeom prst="rect">
            <a:avLst/>
          </a:prstGeom>
          <a:solidFill>
            <a:srgbClr val="F8F8F8"/>
          </a:solidFill>
          <a:ln cap="rnd" cmpd="dbl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MX" sz="900" u="sng" dirty="0"/>
              <a:t>Descripción: </a:t>
            </a:r>
            <a:r>
              <a:rPr lang="es-MX" sz="900" b="1" u="sng" dirty="0"/>
              <a:t>BERA SBR</a:t>
            </a:r>
            <a:endParaRPr lang="en-US" sz="900" b="1" dirty="0"/>
          </a:p>
          <a:p>
            <a:r>
              <a:rPr lang="en-US" sz="900" dirty="0"/>
              <a:t>Modelo BERA SBR</a:t>
            </a:r>
          </a:p>
        </p:txBody>
      </p:sp>
      <p:sp>
        <p:nvSpPr>
          <p:cNvPr id="44" name="43 CuadroTexto"/>
          <p:cNvSpPr txBox="1"/>
          <p:nvPr/>
        </p:nvSpPr>
        <p:spPr>
          <a:xfrm>
            <a:off x="2864485" y="2246445"/>
            <a:ext cx="2088231" cy="369332"/>
          </a:xfrm>
          <a:prstGeom prst="rect">
            <a:avLst/>
          </a:prstGeom>
          <a:solidFill>
            <a:srgbClr val="F8F8F8"/>
          </a:solidFill>
          <a:ln cap="rnd" cmpd="dbl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MX" sz="900" u="sng" dirty="0"/>
              <a:t>Descripción: </a:t>
            </a:r>
            <a:r>
              <a:rPr lang="es-MX" sz="900" b="1" u="sng" dirty="0"/>
              <a:t>BERA SOCIALISTA</a:t>
            </a:r>
            <a:endParaRPr lang="es-VE" sz="900" dirty="0"/>
          </a:p>
          <a:p>
            <a:r>
              <a:rPr lang="es-VE" sz="900" dirty="0"/>
              <a:t>Modelo BERA SOCIALISTA</a:t>
            </a:r>
          </a:p>
        </p:txBody>
      </p:sp>
      <p:sp>
        <p:nvSpPr>
          <p:cNvPr id="45" name="44 CuadroTexto"/>
          <p:cNvSpPr txBox="1"/>
          <p:nvPr/>
        </p:nvSpPr>
        <p:spPr>
          <a:xfrm>
            <a:off x="5715279" y="2267855"/>
            <a:ext cx="2559372" cy="369332"/>
          </a:xfrm>
          <a:prstGeom prst="rect">
            <a:avLst/>
          </a:prstGeom>
          <a:solidFill>
            <a:srgbClr val="F8F8F8"/>
          </a:solidFill>
          <a:ln cap="rnd" cmpd="dbl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MX" sz="900" u="sng" dirty="0"/>
              <a:t>Descripción:</a:t>
            </a:r>
            <a:r>
              <a:rPr lang="es-MX" sz="900" b="1" u="sng" dirty="0"/>
              <a:t> OWEN 2012 AZUL,ROJO Y GRIS</a:t>
            </a:r>
            <a:endParaRPr lang="es-VE" sz="900" dirty="0"/>
          </a:p>
          <a:p>
            <a:r>
              <a:rPr lang="es-VE" sz="900" dirty="0"/>
              <a:t>Modelo OWEN 2012</a:t>
            </a:r>
          </a:p>
        </p:txBody>
      </p:sp>
      <p:sp>
        <p:nvSpPr>
          <p:cNvPr id="51" name="50 CuadroTexto"/>
          <p:cNvSpPr txBox="1"/>
          <p:nvPr/>
        </p:nvSpPr>
        <p:spPr>
          <a:xfrm>
            <a:off x="909846" y="4049180"/>
            <a:ext cx="1717938" cy="507831"/>
          </a:xfrm>
          <a:prstGeom prst="rect">
            <a:avLst/>
          </a:prstGeom>
          <a:solidFill>
            <a:srgbClr val="F8F8F8"/>
          </a:solidFill>
          <a:ln cap="rnd" cmpd="dbl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MX" sz="900" u="sng" dirty="0"/>
              <a:t>Descripción</a:t>
            </a:r>
            <a:r>
              <a:rPr lang="es-MX" sz="900" dirty="0"/>
              <a:t>: </a:t>
            </a:r>
            <a:r>
              <a:rPr lang="es-MX" sz="900" b="1" dirty="0"/>
              <a:t>HORSE COLOR AZUL</a:t>
            </a:r>
          </a:p>
          <a:p>
            <a:r>
              <a:rPr lang="es-MX" sz="900" dirty="0"/>
              <a:t>Modelo: HORSE</a:t>
            </a:r>
            <a:endParaRPr lang="es-VE" sz="900" dirty="0"/>
          </a:p>
        </p:txBody>
      </p:sp>
      <p:sp>
        <p:nvSpPr>
          <p:cNvPr id="53" name="Título 1"/>
          <p:cNvSpPr txBox="1">
            <a:spLocks/>
          </p:cNvSpPr>
          <p:nvPr/>
        </p:nvSpPr>
        <p:spPr>
          <a:xfrm>
            <a:off x="6522304" y="921920"/>
            <a:ext cx="1243001" cy="9994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Multi Repuestos</a:t>
            </a:r>
            <a:b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 Los Llanos C.A.</a:t>
            </a:r>
          </a:p>
        </p:txBody>
      </p:sp>
      <p:sp>
        <p:nvSpPr>
          <p:cNvPr id="54" name="Título 1"/>
          <p:cNvSpPr txBox="1">
            <a:spLocks/>
          </p:cNvSpPr>
          <p:nvPr/>
        </p:nvSpPr>
        <p:spPr>
          <a:xfrm>
            <a:off x="4952716" y="2757272"/>
            <a:ext cx="1478356" cy="12171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Multi Repuestos</a:t>
            </a:r>
            <a:b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 Los Llanos C.A.</a:t>
            </a:r>
          </a:p>
        </p:txBody>
      </p:sp>
      <p:sp>
        <p:nvSpPr>
          <p:cNvPr id="49" name="Título 1"/>
          <p:cNvSpPr txBox="1">
            <a:spLocks/>
          </p:cNvSpPr>
          <p:nvPr/>
        </p:nvSpPr>
        <p:spPr>
          <a:xfrm>
            <a:off x="1302886" y="934532"/>
            <a:ext cx="1114526" cy="5752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7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Multi Repuestos</a:t>
            </a:r>
            <a:br>
              <a:rPr lang="es-ES" sz="7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ES" sz="7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 Los Llanos C.A.</a:t>
            </a:r>
          </a:p>
        </p:txBody>
      </p:sp>
      <p:sp>
        <p:nvSpPr>
          <p:cNvPr id="50" name="Título 1"/>
          <p:cNvSpPr txBox="1">
            <a:spLocks/>
          </p:cNvSpPr>
          <p:nvPr/>
        </p:nvSpPr>
        <p:spPr>
          <a:xfrm>
            <a:off x="3563889" y="980728"/>
            <a:ext cx="1114526" cy="5752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Multi Repuestos</a:t>
            </a:r>
            <a:b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 Los Llanos C.A.</a:t>
            </a:r>
          </a:p>
        </p:txBody>
      </p:sp>
      <p:sp>
        <p:nvSpPr>
          <p:cNvPr id="58" name="Título 1"/>
          <p:cNvSpPr txBox="1">
            <a:spLocks/>
          </p:cNvSpPr>
          <p:nvPr/>
        </p:nvSpPr>
        <p:spPr>
          <a:xfrm>
            <a:off x="5177189" y="1111156"/>
            <a:ext cx="1114526" cy="5752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Multi Repuestos</a:t>
            </a:r>
            <a:b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 Los Llanos C.A.</a:t>
            </a:r>
          </a:p>
        </p:txBody>
      </p:sp>
      <p:grpSp>
        <p:nvGrpSpPr>
          <p:cNvPr id="59" name="8 Grupo"/>
          <p:cNvGrpSpPr/>
          <p:nvPr/>
        </p:nvGrpSpPr>
        <p:grpSpPr>
          <a:xfrm>
            <a:off x="2392929" y="5920151"/>
            <a:ext cx="7133627" cy="2227181"/>
            <a:chOff x="2386329" y="5920150"/>
            <a:chExt cx="7133627" cy="2227181"/>
          </a:xfrm>
        </p:grpSpPr>
        <p:sp>
          <p:nvSpPr>
            <p:cNvPr id="60" name="22 Documento"/>
            <p:cNvSpPr/>
            <p:nvPr/>
          </p:nvSpPr>
          <p:spPr>
            <a:xfrm rot="10176519">
              <a:off x="2388791" y="5920150"/>
              <a:ext cx="7043294" cy="1982655"/>
            </a:xfrm>
            <a:prstGeom prst="flowChartDocumen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61" name="23 Documento"/>
            <p:cNvSpPr/>
            <p:nvPr/>
          </p:nvSpPr>
          <p:spPr>
            <a:xfrm rot="10192481">
              <a:off x="2400447" y="5954303"/>
              <a:ext cx="7053924" cy="1982655"/>
            </a:xfrm>
            <a:prstGeom prst="flowChartDocument">
              <a:avLst/>
            </a:prstGeom>
            <a:solidFill>
              <a:srgbClr val="FF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62" name="24 Documento"/>
            <p:cNvSpPr/>
            <p:nvPr/>
          </p:nvSpPr>
          <p:spPr>
            <a:xfrm rot="10193874">
              <a:off x="2386329" y="6164676"/>
              <a:ext cx="7133627" cy="1982655"/>
            </a:xfrm>
            <a:prstGeom prst="flowChartDocument">
              <a:avLst/>
            </a:prstGeom>
            <a:gradFill flip="none" rotWithShape="1">
              <a:gsLst>
                <a:gs pos="0">
                  <a:schemeClr val="tx1">
                    <a:lumMod val="75000"/>
                    <a:lumOff val="25000"/>
                    <a:shade val="30000"/>
                    <a:satMod val="115000"/>
                  </a:schemeClr>
                </a:gs>
                <a:gs pos="50000">
                  <a:schemeClr val="tx1">
                    <a:lumMod val="75000"/>
                    <a:lumOff val="25000"/>
                    <a:shade val="67500"/>
                    <a:satMod val="115000"/>
                  </a:schemeClr>
                </a:gs>
                <a:gs pos="100000">
                  <a:schemeClr val="tx1">
                    <a:lumMod val="75000"/>
                    <a:lumOff val="25000"/>
                    <a:shade val="100000"/>
                    <a:satMod val="115000"/>
                  </a:schemeClr>
                </a:gs>
              </a:gsLst>
              <a:lin ang="8100000" scaled="1"/>
              <a:tileRect/>
            </a:gra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</p:grpSp>
      <p:sp>
        <p:nvSpPr>
          <p:cNvPr id="65" name="21 Rectángulo"/>
          <p:cNvSpPr/>
          <p:nvPr/>
        </p:nvSpPr>
        <p:spPr>
          <a:xfrm>
            <a:off x="17482" y="168884"/>
            <a:ext cx="677108" cy="4824536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vert="vert270"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x-none" sz="3200" b="1" spc="50" dirty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NUESTROS PRODUCTOS</a:t>
            </a:r>
            <a:endParaRPr lang="es-ES" sz="3200" b="1" spc="50" dirty="0">
              <a:ln w="11430"/>
              <a:solidFill>
                <a:srgbClr val="FF000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68" name="Documento 6"/>
          <p:cNvSpPr/>
          <p:nvPr/>
        </p:nvSpPr>
        <p:spPr>
          <a:xfrm>
            <a:off x="3656928" y="3042"/>
            <a:ext cx="5480431" cy="764704"/>
          </a:xfrm>
          <a:prstGeom prst="flowChartDocument">
            <a:avLst/>
          </a:prstGeom>
          <a:solidFill>
            <a:schemeClr val="tx2">
              <a:lumMod val="75000"/>
              <a:alpha val="74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VE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CALCOMANIAS </a:t>
            </a:r>
          </a:p>
        </p:txBody>
      </p:sp>
      <p:sp>
        <p:nvSpPr>
          <p:cNvPr id="30" name="Título 1"/>
          <p:cNvSpPr txBox="1">
            <a:spLocks/>
          </p:cNvSpPr>
          <p:nvPr/>
        </p:nvSpPr>
        <p:spPr>
          <a:xfrm>
            <a:off x="864881" y="4445745"/>
            <a:ext cx="1478356" cy="12171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Multi Repuestos</a:t>
            </a:r>
            <a:b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 Los Llanos C.A.</a:t>
            </a:r>
          </a:p>
        </p:txBody>
      </p:sp>
      <p:sp>
        <p:nvSpPr>
          <p:cNvPr id="31" name="Título 1"/>
          <p:cNvSpPr txBox="1">
            <a:spLocks/>
          </p:cNvSpPr>
          <p:nvPr/>
        </p:nvSpPr>
        <p:spPr>
          <a:xfrm>
            <a:off x="7688487" y="824079"/>
            <a:ext cx="1478356" cy="12171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Multi Repuestos</a:t>
            </a:r>
            <a:b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 Los Llanos C.A.</a:t>
            </a:r>
          </a:p>
        </p:txBody>
      </p:sp>
      <p:sp>
        <p:nvSpPr>
          <p:cNvPr id="36" name="50 CuadroTexto"/>
          <p:cNvSpPr txBox="1"/>
          <p:nvPr/>
        </p:nvSpPr>
        <p:spPr>
          <a:xfrm>
            <a:off x="2672749" y="4023022"/>
            <a:ext cx="1905618" cy="369332"/>
          </a:xfrm>
          <a:prstGeom prst="rect">
            <a:avLst/>
          </a:prstGeom>
          <a:solidFill>
            <a:srgbClr val="F8F8F8"/>
          </a:solidFill>
          <a:ln cap="rnd" cmpd="dbl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MX" sz="900" u="sng" dirty="0"/>
              <a:t>Descripción: </a:t>
            </a:r>
            <a:r>
              <a:rPr lang="es-MX" sz="900" b="1" u="sng" dirty="0"/>
              <a:t>HORSE RAYAS LOCAS</a:t>
            </a:r>
            <a:endParaRPr lang="es-MX" sz="900" u="sng" dirty="0"/>
          </a:p>
          <a:p>
            <a:r>
              <a:rPr lang="es-MX" sz="900" dirty="0"/>
              <a:t>Modelo: RAYAS LOCAS</a:t>
            </a:r>
            <a:endParaRPr lang="es-VE" sz="900" dirty="0"/>
          </a:p>
        </p:txBody>
      </p:sp>
      <p:sp>
        <p:nvSpPr>
          <p:cNvPr id="70" name="Título 1"/>
          <p:cNvSpPr txBox="1">
            <a:spLocks/>
          </p:cNvSpPr>
          <p:nvPr/>
        </p:nvSpPr>
        <p:spPr>
          <a:xfrm>
            <a:off x="922875" y="2963817"/>
            <a:ext cx="1489467" cy="8606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Multi Repuestos</a:t>
            </a:r>
            <a:b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 Los Llanos C.A.</a:t>
            </a:r>
          </a:p>
        </p:txBody>
      </p:sp>
      <p:sp>
        <p:nvSpPr>
          <p:cNvPr id="73" name="Título 1"/>
          <p:cNvSpPr txBox="1">
            <a:spLocks/>
          </p:cNvSpPr>
          <p:nvPr/>
        </p:nvSpPr>
        <p:spPr>
          <a:xfrm>
            <a:off x="2776830" y="2819276"/>
            <a:ext cx="1478356" cy="12171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Multi Repuestos</a:t>
            </a:r>
            <a:b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 Los Llanos C.A.</a:t>
            </a:r>
          </a:p>
        </p:txBody>
      </p:sp>
      <p:pic>
        <p:nvPicPr>
          <p:cNvPr id="76" name="Imagen 75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917579" y="4974808"/>
            <a:ext cx="1024217" cy="292633"/>
          </a:xfrm>
          <a:prstGeom prst="rect">
            <a:avLst/>
          </a:prstGeom>
        </p:spPr>
      </p:pic>
      <p:sp>
        <p:nvSpPr>
          <p:cNvPr id="55" name="50 CuadroTexto"/>
          <p:cNvSpPr txBox="1"/>
          <p:nvPr/>
        </p:nvSpPr>
        <p:spPr>
          <a:xfrm>
            <a:off x="4693459" y="4017926"/>
            <a:ext cx="1717938" cy="507831"/>
          </a:xfrm>
          <a:prstGeom prst="rect">
            <a:avLst/>
          </a:prstGeom>
          <a:solidFill>
            <a:srgbClr val="F8F8F8"/>
          </a:solidFill>
          <a:ln cap="rnd" cmpd="dbl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MX" sz="900" u="sng" dirty="0"/>
              <a:t>Descripción</a:t>
            </a:r>
            <a:r>
              <a:rPr lang="es-MX" sz="900" dirty="0"/>
              <a:t>: </a:t>
            </a:r>
            <a:r>
              <a:rPr lang="es-MX" sz="900" b="1" dirty="0"/>
              <a:t>HORSE COLOR ROJA</a:t>
            </a:r>
          </a:p>
          <a:p>
            <a:r>
              <a:rPr lang="es-MX" sz="900" dirty="0"/>
              <a:t>Modelo: HORSE</a:t>
            </a:r>
            <a:endParaRPr lang="es-VE" sz="900" dirty="0"/>
          </a:p>
        </p:txBody>
      </p:sp>
      <p:pic>
        <p:nvPicPr>
          <p:cNvPr id="17" name="Imagen 16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0981" y="4580715"/>
            <a:ext cx="1526277" cy="1187779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264040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42 CuadroTexto"/>
          <p:cNvSpPr txBox="1"/>
          <p:nvPr/>
        </p:nvSpPr>
        <p:spPr>
          <a:xfrm>
            <a:off x="3165614" y="5726426"/>
            <a:ext cx="1711531" cy="646331"/>
          </a:xfrm>
          <a:prstGeom prst="rect">
            <a:avLst/>
          </a:prstGeom>
          <a:solidFill>
            <a:srgbClr val="F8F8F8"/>
          </a:solidFill>
          <a:ln cap="rnd" cmpd="dbl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MX" sz="900" u="sng" dirty="0"/>
              <a:t>Descripción:</a:t>
            </a:r>
          </a:p>
          <a:p>
            <a:r>
              <a:rPr lang="es-VE" sz="900" b="1" dirty="0"/>
              <a:t>CADENA  REFORZADA</a:t>
            </a:r>
          </a:p>
          <a:p>
            <a:r>
              <a:rPr lang="es-MX" sz="900" dirty="0"/>
              <a:t>Modelo:  </a:t>
            </a:r>
            <a:r>
              <a:rPr lang="es-VE" sz="900" dirty="0"/>
              <a:t>428X128L Súper</a:t>
            </a:r>
          </a:p>
          <a:p>
            <a:endParaRPr lang="es-MX" sz="900" dirty="0"/>
          </a:p>
        </p:txBody>
      </p:sp>
      <p:pic>
        <p:nvPicPr>
          <p:cNvPr id="26" name="Imagen 2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190" b="28417"/>
          <a:stretch/>
        </p:blipFill>
        <p:spPr>
          <a:xfrm>
            <a:off x="26717" y="6107910"/>
            <a:ext cx="3160379" cy="806692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230" y="3638344"/>
            <a:ext cx="1518613" cy="188206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5249529" y="884438"/>
            <a:ext cx="1669979" cy="183561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5"/>
          <a:srcRect l="10595" t="7986" r="15240" b="9494"/>
          <a:stretch/>
        </p:blipFill>
        <p:spPr>
          <a:xfrm>
            <a:off x="1156334" y="450298"/>
            <a:ext cx="1909358" cy="211393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38" name="50 CuadroTexto"/>
          <p:cNvSpPr txBox="1"/>
          <p:nvPr/>
        </p:nvSpPr>
        <p:spPr>
          <a:xfrm>
            <a:off x="3318388" y="1352858"/>
            <a:ext cx="1253612" cy="507831"/>
          </a:xfrm>
          <a:prstGeom prst="rect">
            <a:avLst/>
          </a:prstGeom>
          <a:solidFill>
            <a:srgbClr val="F8F8F8"/>
          </a:solidFill>
          <a:ln cap="rnd" cmpd="dbl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MX" sz="900" u="sng" dirty="0"/>
              <a:t>Descripción:</a:t>
            </a:r>
          </a:p>
          <a:p>
            <a:r>
              <a:rPr lang="es-MX" sz="900" b="1" dirty="0"/>
              <a:t>CHALECO MOTO TAXI</a:t>
            </a:r>
          </a:p>
          <a:p>
            <a:r>
              <a:rPr lang="es-MX" sz="900" dirty="0"/>
              <a:t>TALLA S,M,L,XL</a:t>
            </a:r>
            <a:endParaRPr lang="es-VE" sz="900" dirty="0"/>
          </a:p>
        </p:txBody>
      </p:sp>
      <p:cxnSp>
        <p:nvCxnSpPr>
          <p:cNvPr id="5" name="4 Conector recto"/>
          <p:cNvCxnSpPr/>
          <p:nvPr/>
        </p:nvCxnSpPr>
        <p:spPr>
          <a:xfrm>
            <a:off x="3583551" y="1"/>
            <a:ext cx="0" cy="69985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" name="5 Conector recto"/>
          <p:cNvCxnSpPr/>
          <p:nvPr/>
        </p:nvCxnSpPr>
        <p:spPr>
          <a:xfrm>
            <a:off x="3511543" y="-1"/>
            <a:ext cx="0" cy="6998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9" name="Título 1"/>
          <p:cNvSpPr txBox="1">
            <a:spLocks/>
          </p:cNvSpPr>
          <p:nvPr/>
        </p:nvSpPr>
        <p:spPr>
          <a:xfrm>
            <a:off x="5617994" y="1093619"/>
            <a:ext cx="1478356" cy="12171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Multi Repuestos</a:t>
            </a:r>
            <a:b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 Los Llanos C.A.</a:t>
            </a:r>
          </a:p>
        </p:txBody>
      </p:sp>
      <p:sp>
        <p:nvSpPr>
          <p:cNvPr id="50" name="Título 1"/>
          <p:cNvSpPr txBox="1">
            <a:spLocks/>
          </p:cNvSpPr>
          <p:nvPr/>
        </p:nvSpPr>
        <p:spPr>
          <a:xfrm>
            <a:off x="1498330" y="930966"/>
            <a:ext cx="1291368" cy="11525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Multi Repuestos</a:t>
            </a:r>
            <a:b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 Los Llanos C.A.</a:t>
            </a:r>
          </a:p>
        </p:txBody>
      </p:sp>
      <p:sp>
        <p:nvSpPr>
          <p:cNvPr id="59" name="Documento 6"/>
          <p:cNvSpPr/>
          <p:nvPr/>
        </p:nvSpPr>
        <p:spPr>
          <a:xfrm>
            <a:off x="3655559" y="-2047"/>
            <a:ext cx="5472043" cy="764704"/>
          </a:xfrm>
          <a:prstGeom prst="flowChartDocument">
            <a:avLst/>
          </a:prstGeom>
          <a:solidFill>
            <a:schemeClr val="tx2">
              <a:lumMod val="75000"/>
              <a:alpha val="74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VE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CARBURADOR-CHALECO</a:t>
            </a:r>
          </a:p>
        </p:txBody>
      </p:sp>
      <p:grpSp>
        <p:nvGrpSpPr>
          <p:cNvPr id="60" name="8 Grupo"/>
          <p:cNvGrpSpPr/>
          <p:nvPr/>
        </p:nvGrpSpPr>
        <p:grpSpPr>
          <a:xfrm>
            <a:off x="2392929" y="5920151"/>
            <a:ext cx="7133627" cy="2227181"/>
            <a:chOff x="2386329" y="5920150"/>
            <a:chExt cx="7133627" cy="2227181"/>
          </a:xfrm>
        </p:grpSpPr>
        <p:sp>
          <p:nvSpPr>
            <p:cNvPr id="61" name="22 Documento"/>
            <p:cNvSpPr/>
            <p:nvPr/>
          </p:nvSpPr>
          <p:spPr>
            <a:xfrm rot="10176519">
              <a:off x="2388791" y="5920150"/>
              <a:ext cx="7043294" cy="1982655"/>
            </a:xfrm>
            <a:prstGeom prst="flowChartDocumen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62" name="23 Documento"/>
            <p:cNvSpPr/>
            <p:nvPr/>
          </p:nvSpPr>
          <p:spPr>
            <a:xfrm rot="10192481">
              <a:off x="2400447" y="5954303"/>
              <a:ext cx="7053924" cy="1982655"/>
            </a:xfrm>
            <a:prstGeom prst="flowChartDocument">
              <a:avLst/>
            </a:prstGeom>
            <a:solidFill>
              <a:srgbClr val="FF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63" name="24 Documento"/>
            <p:cNvSpPr/>
            <p:nvPr/>
          </p:nvSpPr>
          <p:spPr>
            <a:xfrm rot="10193874">
              <a:off x="2386329" y="6164676"/>
              <a:ext cx="7133627" cy="1982655"/>
            </a:xfrm>
            <a:prstGeom prst="flowChartDocument">
              <a:avLst/>
            </a:prstGeom>
            <a:gradFill flip="none" rotWithShape="1">
              <a:gsLst>
                <a:gs pos="0">
                  <a:schemeClr val="tx1">
                    <a:lumMod val="75000"/>
                    <a:lumOff val="25000"/>
                    <a:shade val="30000"/>
                    <a:satMod val="115000"/>
                  </a:schemeClr>
                </a:gs>
                <a:gs pos="50000">
                  <a:schemeClr val="tx1">
                    <a:lumMod val="75000"/>
                    <a:lumOff val="25000"/>
                    <a:shade val="67500"/>
                    <a:satMod val="115000"/>
                  </a:schemeClr>
                </a:gs>
                <a:gs pos="100000">
                  <a:schemeClr val="tx1">
                    <a:lumMod val="75000"/>
                    <a:lumOff val="25000"/>
                    <a:shade val="100000"/>
                    <a:satMod val="115000"/>
                  </a:schemeClr>
                </a:gs>
              </a:gsLst>
              <a:lin ang="8100000" scaled="1"/>
              <a:tileRect/>
            </a:gra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</p:grpSp>
      <p:sp>
        <p:nvSpPr>
          <p:cNvPr id="66" name="21 Rectángulo"/>
          <p:cNvSpPr/>
          <p:nvPr/>
        </p:nvSpPr>
        <p:spPr>
          <a:xfrm>
            <a:off x="17482" y="168884"/>
            <a:ext cx="677108" cy="4824536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vert="vert270"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x-none" sz="3200" b="1" spc="50" dirty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NUESTROS PRODUCTOS</a:t>
            </a:r>
            <a:endParaRPr lang="es-ES" sz="3200" b="1" spc="50" dirty="0">
              <a:ln w="11430"/>
              <a:solidFill>
                <a:srgbClr val="FF000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37" name="50 CuadroTexto"/>
          <p:cNvSpPr txBox="1"/>
          <p:nvPr/>
        </p:nvSpPr>
        <p:spPr>
          <a:xfrm>
            <a:off x="947607" y="5738578"/>
            <a:ext cx="1261914" cy="507831"/>
          </a:xfrm>
          <a:prstGeom prst="rect">
            <a:avLst/>
          </a:prstGeom>
          <a:solidFill>
            <a:srgbClr val="F8F8F8"/>
          </a:solidFill>
          <a:ln cap="rnd" cmpd="dbl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MX" sz="900" u="sng" dirty="0"/>
              <a:t>Descripción:</a:t>
            </a:r>
          </a:p>
          <a:p>
            <a:r>
              <a:rPr lang="es-MX" sz="900" b="1" dirty="0"/>
              <a:t>CADENA REFORZADA Modelo: 520x132L</a:t>
            </a:r>
          </a:p>
        </p:txBody>
      </p:sp>
      <p:sp>
        <p:nvSpPr>
          <p:cNvPr id="36" name="50 CuadroTexto"/>
          <p:cNvSpPr txBox="1"/>
          <p:nvPr/>
        </p:nvSpPr>
        <p:spPr>
          <a:xfrm>
            <a:off x="7190376" y="1462076"/>
            <a:ext cx="1797873" cy="507831"/>
          </a:xfrm>
          <a:prstGeom prst="rect">
            <a:avLst/>
          </a:prstGeom>
          <a:solidFill>
            <a:srgbClr val="F8F8F8"/>
          </a:solidFill>
          <a:ln cap="rnd" cmpd="dbl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MX" sz="900" u="sng" dirty="0"/>
              <a:t>Descripción:</a:t>
            </a:r>
          </a:p>
          <a:p>
            <a:r>
              <a:rPr lang="es-MX" sz="900" b="1" dirty="0"/>
              <a:t>CARBURADOR PZ-27</a:t>
            </a:r>
          </a:p>
          <a:p>
            <a:r>
              <a:rPr lang="es-MX" sz="900" dirty="0"/>
              <a:t>Modelo: UNIVERSAL</a:t>
            </a:r>
            <a:endParaRPr lang="es-VE" sz="900" dirty="0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3046" y="4452722"/>
            <a:ext cx="1024217" cy="292633"/>
          </a:xfrm>
          <a:prstGeom prst="rect">
            <a:avLst/>
          </a:prstGeom>
        </p:spPr>
      </p:pic>
      <p:sp>
        <p:nvSpPr>
          <p:cNvPr id="33" name="Documento 6"/>
          <p:cNvSpPr/>
          <p:nvPr/>
        </p:nvSpPr>
        <p:spPr>
          <a:xfrm>
            <a:off x="3655559" y="3000810"/>
            <a:ext cx="5472043" cy="764704"/>
          </a:xfrm>
          <a:prstGeom prst="flowChartDocument">
            <a:avLst/>
          </a:prstGeom>
          <a:solidFill>
            <a:schemeClr val="tx2">
              <a:lumMod val="75000"/>
              <a:alpha val="74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VE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CADENA</a:t>
            </a:r>
          </a:p>
        </p:txBody>
      </p:sp>
      <p:cxnSp>
        <p:nvCxnSpPr>
          <p:cNvPr id="35" name="4 Conector recto"/>
          <p:cNvCxnSpPr/>
          <p:nvPr/>
        </p:nvCxnSpPr>
        <p:spPr>
          <a:xfrm>
            <a:off x="3563888" y="2943523"/>
            <a:ext cx="0" cy="69985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9" name="5 Conector recto"/>
          <p:cNvCxnSpPr/>
          <p:nvPr/>
        </p:nvCxnSpPr>
        <p:spPr>
          <a:xfrm>
            <a:off x="3491880" y="2943521"/>
            <a:ext cx="0" cy="6998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23" name="Imagen 22"/>
          <p:cNvPicPr>
            <a:picLocks noChangeAspect="1"/>
          </p:cNvPicPr>
          <p:nvPr/>
        </p:nvPicPr>
        <p:blipFill rotWithShape="1">
          <a:blip r:embed="rId7"/>
          <a:srcRect l="5573" t="9427" r="7005" b="12036"/>
          <a:stretch/>
        </p:blipFill>
        <p:spPr>
          <a:xfrm>
            <a:off x="3200920" y="3956805"/>
            <a:ext cx="1584000" cy="1414284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27" name="Título 1"/>
          <p:cNvSpPr txBox="1">
            <a:spLocks/>
          </p:cNvSpPr>
          <p:nvPr/>
        </p:nvSpPr>
        <p:spPr>
          <a:xfrm>
            <a:off x="3289051" y="4030232"/>
            <a:ext cx="1478356" cy="12171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Multi Repuestos</a:t>
            </a:r>
            <a:b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 Los Llanos C.A.</a:t>
            </a:r>
          </a:p>
        </p:txBody>
      </p:sp>
      <p:pic>
        <p:nvPicPr>
          <p:cNvPr id="28" name="Imagen 27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40" t="3982" r="5844" b="8418"/>
          <a:stretch/>
        </p:blipFill>
        <p:spPr>
          <a:xfrm>
            <a:off x="5617993" y="3926303"/>
            <a:ext cx="1713211" cy="144964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29" name="43 CuadroTexto"/>
          <p:cNvSpPr txBox="1"/>
          <p:nvPr/>
        </p:nvSpPr>
        <p:spPr>
          <a:xfrm>
            <a:off x="7544664" y="4081234"/>
            <a:ext cx="1547978" cy="646331"/>
          </a:xfrm>
          <a:prstGeom prst="rect">
            <a:avLst/>
          </a:prstGeom>
          <a:solidFill>
            <a:srgbClr val="F8F8F8"/>
          </a:solidFill>
          <a:ln cap="rnd" cmpd="dbl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MX" sz="900" u="sng" dirty="0"/>
              <a:t>Descripción:</a:t>
            </a:r>
          </a:p>
          <a:p>
            <a:r>
              <a:rPr lang="es-VE" sz="900" b="1" dirty="0"/>
              <a:t>CADENA  DE ACEITE</a:t>
            </a:r>
          </a:p>
          <a:p>
            <a:r>
              <a:rPr lang="es-MX" sz="900" dirty="0"/>
              <a:t>Modelo:  </a:t>
            </a:r>
            <a:r>
              <a:rPr lang="es-VE" sz="900" dirty="0"/>
              <a:t> OWEN / LEON 38L TX200</a:t>
            </a:r>
            <a:endParaRPr lang="es-MX" sz="900" dirty="0"/>
          </a:p>
        </p:txBody>
      </p:sp>
      <p:sp>
        <p:nvSpPr>
          <p:cNvPr id="30" name="Título 1"/>
          <p:cNvSpPr txBox="1">
            <a:spLocks/>
          </p:cNvSpPr>
          <p:nvPr/>
        </p:nvSpPr>
        <p:spPr>
          <a:xfrm>
            <a:off x="5713171" y="4020907"/>
            <a:ext cx="1478356" cy="12171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Multi Repuestos</a:t>
            </a:r>
            <a:b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 Los Llanos C.A.</a:t>
            </a:r>
          </a:p>
        </p:txBody>
      </p:sp>
    </p:spTree>
    <p:extLst>
      <p:ext uri="{BB962C8B-B14F-4D97-AF65-F5344CB8AC3E}">
        <p14:creationId xmlns:p14="http://schemas.microsoft.com/office/powerpoint/2010/main" val="35289206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64" y="3573120"/>
            <a:ext cx="1878131" cy="181203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4612" y="1019471"/>
            <a:ext cx="2212585" cy="182151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40" t="2208" r="4640" b="6553"/>
          <a:stretch/>
        </p:blipFill>
        <p:spPr>
          <a:xfrm>
            <a:off x="1321264" y="1013281"/>
            <a:ext cx="2190279" cy="181670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6" name="Imagen 2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190" b="28417"/>
          <a:stretch/>
        </p:blipFill>
        <p:spPr>
          <a:xfrm>
            <a:off x="26717" y="6107910"/>
            <a:ext cx="3160379" cy="806692"/>
          </a:xfrm>
          <a:prstGeom prst="rect">
            <a:avLst/>
          </a:prstGeom>
        </p:spPr>
      </p:pic>
      <p:sp>
        <p:nvSpPr>
          <p:cNvPr id="38" name="50 CuadroTexto"/>
          <p:cNvSpPr txBox="1"/>
          <p:nvPr/>
        </p:nvSpPr>
        <p:spPr>
          <a:xfrm>
            <a:off x="6137799" y="2957169"/>
            <a:ext cx="1253612" cy="646331"/>
          </a:xfrm>
          <a:prstGeom prst="rect">
            <a:avLst/>
          </a:prstGeom>
          <a:solidFill>
            <a:srgbClr val="F8F8F8"/>
          </a:solidFill>
          <a:ln cap="rnd" cmpd="dbl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MX" sz="900" u="sng" dirty="0"/>
              <a:t>Descripción:</a:t>
            </a:r>
          </a:p>
          <a:p>
            <a:r>
              <a:rPr lang="es-MX" sz="900" b="1" dirty="0"/>
              <a:t>CASCO SANDOVAL</a:t>
            </a:r>
          </a:p>
          <a:p>
            <a:r>
              <a:rPr lang="es-MX" sz="900" b="1" dirty="0"/>
              <a:t>COLOR: NEGRO</a:t>
            </a:r>
          </a:p>
          <a:p>
            <a:endParaRPr lang="es-VE" sz="900" dirty="0"/>
          </a:p>
        </p:txBody>
      </p:sp>
      <p:cxnSp>
        <p:nvCxnSpPr>
          <p:cNvPr id="5" name="4 Conector recto"/>
          <p:cNvCxnSpPr/>
          <p:nvPr/>
        </p:nvCxnSpPr>
        <p:spPr>
          <a:xfrm>
            <a:off x="3583551" y="1"/>
            <a:ext cx="0" cy="69985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" name="5 Conector recto"/>
          <p:cNvCxnSpPr/>
          <p:nvPr/>
        </p:nvCxnSpPr>
        <p:spPr>
          <a:xfrm>
            <a:off x="3511543" y="-1"/>
            <a:ext cx="0" cy="6998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9" name="Título 1"/>
          <p:cNvSpPr txBox="1">
            <a:spLocks/>
          </p:cNvSpPr>
          <p:nvPr/>
        </p:nvSpPr>
        <p:spPr>
          <a:xfrm>
            <a:off x="3479933" y="3528779"/>
            <a:ext cx="1478356" cy="12171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Multi Repuestos</a:t>
            </a:r>
            <a:b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 Los Llanos C.A.</a:t>
            </a:r>
          </a:p>
        </p:txBody>
      </p:sp>
      <p:sp>
        <p:nvSpPr>
          <p:cNvPr id="50" name="Título 1"/>
          <p:cNvSpPr txBox="1">
            <a:spLocks/>
          </p:cNvSpPr>
          <p:nvPr/>
        </p:nvSpPr>
        <p:spPr>
          <a:xfrm>
            <a:off x="1885124" y="1073971"/>
            <a:ext cx="1291368" cy="11525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Multi Repuestos</a:t>
            </a:r>
            <a:b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 Los Llanos C.A.</a:t>
            </a:r>
          </a:p>
        </p:txBody>
      </p:sp>
      <p:sp>
        <p:nvSpPr>
          <p:cNvPr id="59" name="Documento 6"/>
          <p:cNvSpPr/>
          <p:nvPr/>
        </p:nvSpPr>
        <p:spPr>
          <a:xfrm>
            <a:off x="3655559" y="7858"/>
            <a:ext cx="5472043" cy="764704"/>
          </a:xfrm>
          <a:prstGeom prst="flowChartDocument">
            <a:avLst/>
          </a:prstGeom>
          <a:solidFill>
            <a:schemeClr val="tx2">
              <a:lumMod val="75000"/>
              <a:alpha val="74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VE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CASCOS</a:t>
            </a:r>
          </a:p>
        </p:txBody>
      </p:sp>
      <p:grpSp>
        <p:nvGrpSpPr>
          <p:cNvPr id="60" name="8 Grupo"/>
          <p:cNvGrpSpPr/>
          <p:nvPr/>
        </p:nvGrpSpPr>
        <p:grpSpPr>
          <a:xfrm>
            <a:off x="2392929" y="5920151"/>
            <a:ext cx="7133627" cy="2227181"/>
            <a:chOff x="2386329" y="5920150"/>
            <a:chExt cx="7133627" cy="2227181"/>
          </a:xfrm>
        </p:grpSpPr>
        <p:sp>
          <p:nvSpPr>
            <p:cNvPr id="61" name="22 Documento"/>
            <p:cNvSpPr/>
            <p:nvPr/>
          </p:nvSpPr>
          <p:spPr>
            <a:xfrm rot="10176519">
              <a:off x="2388791" y="5920150"/>
              <a:ext cx="7043294" cy="1982655"/>
            </a:xfrm>
            <a:prstGeom prst="flowChartDocumen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62" name="23 Documento"/>
            <p:cNvSpPr/>
            <p:nvPr/>
          </p:nvSpPr>
          <p:spPr>
            <a:xfrm rot="10192481">
              <a:off x="2400447" y="5954303"/>
              <a:ext cx="7053924" cy="1982655"/>
            </a:xfrm>
            <a:prstGeom prst="flowChartDocument">
              <a:avLst/>
            </a:prstGeom>
            <a:solidFill>
              <a:srgbClr val="FF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63" name="24 Documento"/>
            <p:cNvSpPr/>
            <p:nvPr/>
          </p:nvSpPr>
          <p:spPr>
            <a:xfrm rot="10193874">
              <a:off x="2386329" y="6164676"/>
              <a:ext cx="7133627" cy="1982655"/>
            </a:xfrm>
            <a:prstGeom prst="flowChartDocument">
              <a:avLst/>
            </a:prstGeom>
            <a:gradFill flip="none" rotWithShape="1">
              <a:gsLst>
                <a:gs pos="0">
                  <a:schemeClr val="tx1">
                    <a:lumMod val="75000"/>
                    <a:lumOff val="25000"/>
                    <a:shade val="30000"/>
                    <a:satMod val="115000"/>
                  </a:schemeClr>
                </a:gs>
                <a:gs pos="50000">
                  <a:schemeClr val="tx1">
                    <a:lumMod val="75000"/>
                    <a:lumOff val="25000"/>
                    <a:shade val="67500"/>
                    <a:satMod val="115000"/>
                  </a:schemeClr>
                </a:gs>
                <a:gs pos="100000">
                  <a:schemeClr val="tx1">
                    <a:lumMod val="75000"/>
                    <a:lumOff val="25000"/>
                    <a:shade val="100000"/>
                    <a:satMod val="115000"/>
                  </a:schemeClr>
                </a:gs>
              </a:gsLst>
              <a:lin ang="8100000" scaled="1"/>
              <a:tileRect/>
            </a:gra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</p:grpSp>
      <p:sp>
        <p:nvSpPr>
          <p:cNvPr id="66" name="21 Rectángulo"/>
          <p:cNvSpPr/>
          <p:nvPr/>
        </p:nvSpPr>
        <p:spPr>
          <a:xfrm>
            <a:off x="17482" y="168884"/>
            <a:ext cx="677108" cy="4824536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vert="vert270"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x-none" sz="3200" b="1" spc="50" dirty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NUESTROS PRODUCTOS</a:t>
            </a:r>
            <a:endParaRPr lang="es-ES" sz="3200" b="1" spc="50" dirty="0">
              <a:ln w="11430"/>
              <a:solidFill>
                <a:srgbClr val="FF000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36" name="50 CuadroTexto"/>
          <p:cNvSpPr txBox="1"/>
          <p:nvPr/>
        </p:nvSpPr>
        <p:spPr>
          <a:xfrm>
            <a:off x="3320174" y="5522691"/>
            <a:ext cx="1797873" cy="507831"/>
          </a:xfrm>
          <a:prstGeom prst="rect">
            <a:avLst/>
          </a:prstGeom>
          <a:solidFill>
            <a:srgbClr val="F8F8F8"/>
          </a:solidFill>
          <a:ln cap="rnd" cmpd="dbl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MX" sz="900" u="sng" dirty="0"/>
              <a:t>Descripción:</a:t>
            </a:r>
          </a:p>
          <a:p>
            <a:r>
              <a:rPr lang="es-MX" sz="900" b="1" dirty="0"/>
              <a:t>CASCO TIPO POLICIA</a:t>
            </a:r>
          </a:p>
          <a:p>
            <a:r>
              <a:rPr lang="es-MX" sz="900" b="1" dirty="0"/>
              <a:t>COLOR: NEGRO</a:t>
            </a:r>
          </a:p>
        </p:txBody>
      </p:sp>
      <p:sp>
        <p:nvSpPr>
          <p:cNvPr id="27" name="Título 1"/>
          <p:cNvSpPr txBox="1">
            <a:spLocks/>
          </p:cNvSpPr>
          <p:nvPr/>
        </p:nvSpPr>
        <p:spPr>
          <a:xfrm>
            <a:off x="6368137" y="1270520"/>
            <a:ext cx="1478356" cy="12171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Multi Repuestos</a:t>
            </a:r>
            <a:b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 Los Llanos C.A.</a:t>
            </a:r>
          </a:p>
        </p:txBody>
      </p:sp>
      <p:sp>
        <p:nvSpPr>
          <p:cNvPr id="31" name="50 CuadroTexto"/>
          <p:cNvSpPr txBox="1"/>
          <p:nvPr/>
        </p:nvSpPr>
        <p:spPr>
          <a:xfrm>
            <a:off x="1647201" y="2983989"/>
            <a:ext cx="1253612" cy="646331"/>
          </a:xfrm>
          <a:prstGeom prst="rect">
            <a:avLst/>
          </a:prstGeom>
          <a:solidFill>
            <a:srgbClr val="F8F8F8"/>
          </a:solidFill>
          <a:ln cap="rnd" cmpd="dbl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MX" sz="900" u="sng" dirty="0"/>
              <a:t>Descripción:</a:t>
            </a:r>
          </a:p>
          <a:p>
            <a:r>
              <a:rPr lang="es-MX" sz="900" b="1" dirty="0"/>
              <a:t>CASCO SANDOVAL</a:t>
            </a:r>
          </a:p>
          <a:p>
            <a:r>
              <a:rPr lang="es-MX" sz="900" b="1" dirty="0"/>
              <a:t>COLOR: ROSADO</a:t>
            </a:r>
          </a:p>
          <a:p>
            <a:endParaRPr lang="es-VE" sz="900" dirty="0"/>
          </a:p>
        </p:txBody>
      </p:sp>
    </p:spTree>
    <p:extLst>
      <p:ext uri="{BB962C8B-B14F-4D97-AF65-F5344CB8AC3E}">
        <p14:creationId xmlns:p14="http://schemas.microsoft.com/office/powerpoint/2010/main" val="39710820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01" t="13250" r="6601" b="31100"/>
          <a:stretch/>
        </p:blipFill>
        <p:spPr>
          <a:xfrm>
            <a:off x="1341388" y="3275356"/>
            <a:ext cx="1477253" cy="1431787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43" name="42 CuadroTexto"/>
          <p:cNvSpPr txBox="1"/>
          <p:nvPr/>
        </p:nvSpPr>
        <p:spPr>
          <a:xfrm>
            <a:off x="2744562" y="2401448"/>
            <a:ext cx="1711531" cy="507831"/>
          </a:xfrm>
          <a:prstGeom prst="rect">
            <a:avLst/>
          </a:prstGeom>
          <a:solidFill>
            <a:srgbClr val="F8F8F8"/>
          </a:solidFill>
          <a:ln cap="rnd" cmpd="dbl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MX" sz="900" u="sng" dirty="0"/>
              <a:t>Descripción:</a:t>
            </a:r>
          </a:p>
          <a:p>
            <a:r>
              <a:rPr lang="es-VE" sz="900" b="1" dirty="0"/>
              <a:t> Tacómetro  (Completa)</a:t>
            </a:r>
          </a:p>
          <a:p>
            <a:r>
              <a:rPr lang="es-VE" sz="900" dirty="0"/>
              <a:t>Medida para : HORSE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68" b="27666"/>
          <a:stretch/>
        </p:blipFill>
        <p:spPr>
          <a:xfrm>
            <a:off x="3023930" y="907126"/>
            <a:ext cx="2479158" cy="1338579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50" name="49 CuadroTexto"/>
          <p:cNvSpPr txBox="1"/>
          <p:nvPr/>
        </p:nvSpPr>
        <p:spPr>
          <a:xfrm>
            <a:off x="2948259" y="3492734"/>
            <a:ext cx="998571" cy="923330"/>
          </a:xfrm>
          <a:prstGeom prst="rect">
            <a:avLst/>
          </a:prstGeom>
          <a:solidFill>
            <a:srgbClr val="F8F8F8"/>
          </a:solidFill>
          <a:ln cap="rnd" cmpd="dbl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MX" sz="900" u="sng" dirty="0"/>
              <a:t>Descripción:</a:t>
            </a:r>
          </a:p>
          <a:p>
            <a:r>
              <a:rPr lang="es-VE" sz="900" b="1" dirty="0"/>
              <a:t>Cargador de Teléfono celular </a:t>
            </a:r>
            <a:r>
              <a:rPr lang="es-VE" sz="900" dirty="0"/>
              <a:t> </a:t>
            </a:r>
          </a:p>
          <a:p>
            <a:r>
              <a:rPr lang="es-VE" sz="900" dirty="0"/>
              <a:t>Modelo: Adaptación USB Universal</a:t>
            </a:r>
          </a:p>
        </p:txBody>
      </p:sp>
      <p:sp>
        <p:nvSpPr>
          <p:cNvPr id="32" name="43 CuadroTexto"/>
          <p:cNvSpPr txBox="1"/>
          <p:nvPr/>
        </p:nvSpPr>
        <p:spPr>
          <a:xfrm>
            <a:off x="6278403" y="2025361"/>
            <a:ext cx="966779" cy="507831"/>
          </a:xfrm>
          <a:prstGeom prst="rect">
            <a:avLst/>
          </a:prstGeom>
          <a:solidFill>
            <a:srgbClr val="F8F8F8"/>
          </a:solidFill>
          <a:ln cap="rnd" cmpd="dbl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MX" sz="900" u="sng" dirty="0"/>
              <a:t>Descripción:</a:t>
            </a:r>
          </a:p>
          <a:p>
            <a:r>
              <a:rPr lang="es-VE" sz="900" b="1" dirty="0"/>
              <a:t> Faro  Redondo</a:t>
            </a:r>
          </a:p>
          <a:p>
            <a:r>
              <a:rPr lang="es-VE" sz="900" dirty="0"/>
              <a:t>Modelo: Bera</a:t>
            </a:r>
          </a:p>
        </p:txBody>
      </p:sp>
      <p:pic>
        <p:nvPicPr>
          <p:cNvPr id="30" name="Imagen 2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190" b="28417"/>
          <a:stretch/>
        </p:blipFill>
        <p:spPr>
          <a:xfrm>
            <a:off x="26717" y="6107910"/>
            <a:ext cx="3160379" cy="806692"/>
          </a:xfrm>
          <a:prstGeom prst="rect">
            <a:avLst/>
          </a:prstGeom>
        </p:spPr>
      </p:pic>
      <p:cxnSp>
        <p:nvCxnSpPr>
          <p:cNvPr id="42" name="41 Conector recto"/>
          <p:cNvCxnSpPr/>
          <p:nvPr/>
        </p:nvCxnSpPr>
        <p:spPr>
          <a:xfrm>
            <a:off x="4139952" y="2852937"/>
            <a:ext cx="0" cy="69985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5" name="44 Conector recto"/>
          <p:cNvCxnSpPr/>
          <p:nvPr/>
        </p:nvCxnSpPr>
        <p:spPr>
          <a:xfrm>
            <a:off x="4067944" y="2852936"/>
            <a:ext cx="0" cy="6998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6" name="Documento 6"/>
          <p:cNvSpPr/>
          <p:nvPr/>
        </p:nvSpPr>
        <p:spPr>
          <a:xfrm>
            <a:off x="4215943" y="2852937"/>
            <a:ext cx="4917805" cy="764704"/>
          </a:xfrm>
          <a:prstGeom prst="flowChartDocument">
            <a:avLst/>
          </a:prstGeom>
          <a:solidFill>
            <a:schemeClr val="tx2">
              <a:lumMod val="75000"/>
              <a:alpha val="74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47" name="46 Rectángulo"/>
          <p:cNvSpPr/>
          <p:nvPr/>
        </p:nvSpPr>
        <p:spPr>
          <a:xfrm>
            <a:off x="4287736" y="2852936"/>
            <a:ext cx="4798081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s-ES" sz="32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CARGADOR DE TELEFONO</a:t>
            </a:r>
          </a:p>
        </p:txBody>
      </p:sp>
      <p:sp>
        <p:nvSpPr>
          <p:cNvPr id="52" name="Título 1"/>
          <p:cNvSpPr txBox="1">
            <a:spLocks/>
          </p:cNvSpPr>
          <p:nvPr/>
        </p:nvSpPr>
        <p:spPr>
          <a:xfrm>
            <a:off x="1441553" y="3242319"/>
            <a:ext cx="1478356" cy="12171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Multi Repuestos</a:t>
            </a:r>
            <a:b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 Los Llanos C.A.</a:t>
            </a:r>
          </a:p>
        </p:txBody>
      </p:sp>
      <p:grpSp>
        <p:nvGrpSpPr>
          <p:cNvPr id="65" name="8 Grupo"/>
          <p:cNvGrpSpPr/>
          <p:nvPr/>
        </p:nvGrpSpPr>
        <p:grpSpPr>
          <a:xfrm>
            <a:off x="2392929" y="5920151"/>
            <a:ext cx="7133627" cy="2227181"/>
            <a:chOff x="2386329" y="5920150"/>
            <a:chExt cx="7133627" cy="2227181"/>
          </a:xfrm>
        </p:grpSpPr>
        <p:sp>
          <p:nvSpPr>
            <p:cNvPr id="66" name="22 Documento"/>
            <p:cNvSpPr/>
            <p:nvPr/>
          </p:nvSpPr>
          <p:spPr>
            <a:xfrm rot="10176519">
              <a:off x="2388791" y="5920150"/>
              <a:ext cx="7043294" cy="1982655"/>
            </a:xfrm>
            <a:prstGeom prst="flowChartDocumen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67" name="23 Documento"/>
            <p:cNvSpPr/>
            <p:nvPr/>
          </p:nvSpPr>
          <p:spPr>
            <a:xfrm rot="10192481">
              <a:off x="2400447" y="5954303"/>
              <a:ext cx="7053924" cy="1982655"/>
            </a:xfrm>
            <a:prstGeom prst="flowChartDocument">
              <a:avLst/>
            </a:prstGeom>
            <a:solidFill>
              <a:srgbClr val="FF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68" name="24 Documento"/>
            <p:cNvSpPr/>
            <p:nvPr/>
          </p:nvSpPr>
          <p:spPr>
            <a:xfrm rot="10193874">
              <a:off x="2386329" y="6164676"/>
              <a:ext cx="7133627" cy="1982655"/>
            </a:xfrm>
            <a:prstGeom prst="flowChartDocument">
              <a:avLst/>
            </a:prstGeom>
            <a:gradFill flip="none" rotWithShape="1">
              <a:gsLst>
                <a:gs pos="0">
                  <a:schemeClr val="tx1">
                    <a:lumMod val="75000"/>
                    <a:lumOff val="25000"/>
                    <a:shade val="30000"/>
                    <a:satMod val="115000"/>
                  </a:schemeClr>
                </a:gs>
                <a:gs pos="50000">
                  <a:schemeClr val="tx1">
                    <a:lumMod val="75000"/>
                    <a:lumOff val="25000"/>
                    <a:shade val="67500"/>
                    <a:satMod val="115000"/>
                  </a:schemeClr>
                </a:gs>
                <a:gs pos="100000">
                  <a:schemeClr val="tx1">
                    <a:lumMod val="75000"/>
                    <a:lumOff val="25000"/>
                    <a:shade val="100000"/>
                    <a:satMod val="115000"/>
                  </a:schemeClr>
                </a:gs>
              </a:gsLst>
              <a:lin ang="8100000" scaled="1"/>
              <a:tileRect/>
            </a:gra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</p:grpSp>
      <p:sp>
        <p:nvSpPr>
          <p:cNvPr id="71" name="21 Rectángulo"/>
          <p:cNvSpPr/>
          <p:nvPr/>
        </p:nvSpPr>
        <p:spPr>
          <a:xfrm>
            <a:off x="17482" y="168884"/>
            <a:ext cx="677108" cy="4824536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vert="vert270"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x-none" sz="3200" b="1" spc="50" dirty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NUESTROS PRODUCTOS</a:t>
            </a:r>
            <a:endParaRPr lang="es-ES" sz="3200" b="1" spc="50" dirty="0">
              <a:ln w="11430"/>
              <a:solidFill>
                <a:srgbClr val="FF000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cxnSp>
        <p:nvCxnSpPr>
          <p:cNvPr id="27" name="4 Conector recto"/>
          <p:cNvCxnSpPr/>
          <p:nvPr/>
        </p:nvCxnSpPr>
        <p:spPr>
          <a:xfrm>
            <a:off x="3542607" y="1"/>
            <a:ext cx="0" cy="69985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8" name="5 Conector recto"/>
          <p:cNvCxnSpPr/>
          <p:nvPr/>
        </p:nvCxnSpPr>
        <p:spPr>
          <a:xfrm>
            <a:off x="3470599" y="-1"/>
            <a:ext cx="0" cy="6998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29" name="Picture 1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98872" l="0" r="9915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60199" y="840295"/>
            <a:ext cx="1551815" cy="1456319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14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42 CuadroTexto"/>
          <p:cNvSpPr txBox="1"/>
          <p:nvPr/>
        </p:nvSpPr>
        <p:spPr>
          <a:xfrm>
            <a:off x="813240" y="2320859"/>
            <a:ext cx="1711531" cy="507831"/>
          </a:xfrm>
          <a:prstGeom prst="rect">
            <a:avLst/>
          </a:prstGeom>
          <a:solidFill>
            <a:srgbClr val="F8F8F8"/>
          </a:solidFill>
          <a:ln cap="rnd" cmpd="dbl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MX" sz="900" u="sng" dirty="0"/>
              <a:t>Descripción:</a:t>
            </a:r>
          </a:p>
          <a:p>
            <a:r>
              <a:rPr lang="es-VE" sz="900" b="1" dirty="0"/>
              <a:t> Tacómetro  (Completa)</a:t>
            </a:r>
          </a:p>
          <a:p>
            <a:r>
              <a:rPr lang="es-VE" sz="900" dirty="0"/>
              <a:t>Medida para : BERA </a:t>
            </a:r>
          </a:p>
        </p:txBody>
      </p:sp>
      <p:pic>
        <p:nvPicPr>
          <p:cNvPr id="34" name="Picture 14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220" b="89362" l="0" r="9715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526610" y="756634"/>
            <a:ext cx="1201867" cy="108666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14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13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24831" y="808256"/>
            <a:ext cx="1056001" cy="1171066"/>
          </a:xfrm>
          <a:prstGeom prst="round2DiagRect">
            <a:avLst>
              <a:gd name="adj1" fmla="val 11720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14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54 CuadroTexto"/>
          <p:cNvSpPr txBox="1"/>
          <p:nvPr/>
        </p:nvSpPr>
        <p:spPr>
          <a:xfrm>
            <a:off x="7706605" y="1905539"/>
            <a:ext cx="952583" cy="507831"/>
          </a:xfrm>
          <a:prstGeom prst="rect">
            <a:avLst/>
          </a:prstGeom>
          <a:solidFill>
            <a:srgbClr val="F8F8F8"/>
          </a:solidFill>
          <a:ln cap="rnd" cmpd="dbl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MX" sz="900" u="sng" dirty="0"/>
              <a:t>Descripción:</a:t>
            </a:r>
          </a:p>
          <a:p>
            <a:r>
              <a:rPr lang="es-VE" sz="900" b="1" dirty="0"/>
              <a:t>Faro  Cuadrado</a:t>
            </a:r>
          </a:p>
          <a:p>
            <a:r>
              <a:rPr lang="es-VE" sz="900" dirty="0"/>
              <a:t>Modelo: CG-150</a:t>
            </a:r>
          </a:p>
        </p:txBody>
      </p:sp>
      <p:sp>
        <p:nvSpPr>
          <p:cNvPr id="37" name="Título 1"/>
          <p:cNvSpPr txBox="1">
            <a:spLocks/>
          </p:cNvSpPr>
          <p:nvPr/>
        </p:nvSpPr>
        <p:spPr>
          <a:xfrm>
            <a:off x="1003791" y="691413"/>
            <a:ext cx="1478356" cy="12171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Multi Repuestos</a:t>
            </a:r>
            <a:b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 Los Llanos C.A.</a:t>
            </a:r>
          </a:p>
        </p:txBody>
      </p:sp>
      <p:sp>
        <p:nvSpPr>
          <p:cNvPr id="38" name="Título 1"/>
          <p:cNvSpPr txBox="1">
            <a:spLocks/>
          </p:cNvSpPr>
          <p:nvPr/>
        </p:nvSpPr>
        <p:spPr>
          <a:xfrm>
            <a:off x="5987326" y="794047"/>
            <a:ext cx="1478356" cy="12171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Multi Repuestos</a:t>
            </a:r>
            <a:b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 Los Llanos C.A.</a:t>
            </a:r>
          </a:p>
        </p:txBody>
      </p:sp>
      <p:sp>
        <p:nvSpPr>
          <p:cNvPr id="39" name="Título 1"/>
          <p:cNvSpPr txBox="1">
            <a:spLocks/>
          </p:cNvSpPr>
          <p:nvPr/>
        </p:nvSpPr>
        <p:spPr>
          <a:xfrm>
            <a:off x="7465682" y="699852"/>
            <a:ext cx="1478356" cy="12171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Multi Repuestos</a:t>
            </a:r>
            <a:b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 Los Llanos C.A.</a:t>
            </a:r>
          </a:p>
        </p:txBody>
      </p:sp>
      <p:sp>
        <p:nvSpPr>
          <p:cNvPr id="40" name="Documento 6"/>
          <p:cNvSpPr/>
          <p:nvPr/>
        </p:nvSpPr>
        <p:spPr>
          <a:xfrm>
            <a:off x="3615198" y="-4937"/>
            <a:ext cx="5505276" cy="764704"/>
          </a:xfrm>
          <a:prstGeom prst="flowChartDocument">
            <a:avLst/>
          </a:prstGeom>
          <a:solidFill>
            <a:schemeClr val="tx2">
              <a:lumMod val="75000"/>
              <a:alpha val="74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VE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CARCASA</a:t>
            </a:r>
          </a:p>
        </p:txBody>
      </p:sp>
      <p:sp>
        <p:nvSpPr>
          <p:cNvPr id="49" name="58 CuadroTexto"/>
          <p:cNvSpPr txBox="1"/>
          <p:nvPr/>
        </p:nvSpPr>
        <p:spPr>
          <a:xfrm>
            <a:off x="5362667" y="4800142"/>
            <a:ext cx="783437" cy="784830"/>
          </a:xfrm>
          <a:prstGeom prst="rect">
            <a:avLst/>
          </a:prstGeom>
          <a:solidFill>
            <a:srgbClr val="F8F8F8"/>
          </a:solidFill>
          <a:ln cap="rnd" cmpd="dbl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MX" sz="900" u="sng" dirty="0"/>
              <a:t>Descripción:</a:t>
            </a:r>
          </a:p>
          <a:p>
            <a:r>
              <a:rPr lang="es-VE" sz="900" b="1" dirty="0"/>
              <a:t>CDI </a:t>
            </a:r>
          </a:p>
          <a:p>
            <a:r>
              <a:rPr lang="es-VE" sz="900" dirty="0"/>
              <a:t>Medida para  CG-150, Bera, León</a:t>
            </a:r>
          </a:p>
        </p:txBody>
      </p:sp>
      <p:pic>
        <p:nvPicPr>
          <p:cNvPr id="55" name="Imagen 54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73" t="23774" r="20477" b="21890"/>
          <a:stretch/>
        </p:blipFill>
        <p:spPr>
          <a:xfrm>
            <a:off x="6367836" y="3977506"/>
            <a:ext cx="1071014" cy="129649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56" name="4 Conector recto"/>
          <p:cNvCxnSpPr/>
          <p:nvPr/>
        </p:nvCxnSpPr>
        <p:spPr>
          <a:xfrm>
            <a:off x="3923928" y="4800144"/>
            <a:ext cx="0" cy="69985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57" name="5 Conector recto"/>
          <p:cNvCxnSpPr/>
          <p:nvPr/>
        </p:nvCxnSpPr>
        <p:spPr>
          <a:xfrm>
            <a:off x="3851920" y="4800142"/>
            <a:ext cx="0" cy="6998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58" name="Picture 14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917" t="13448" b="15943"/>
          <a:stretch/>
        </p:blipFill>
        <p:spPr bwMode="auto">
          <a:xfrm rot="5400000">
            <a:off x="3898721" y="4598456"/>
            <a:ext cx="1620763" cy="1045644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14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40 CuadroTexto"/>
          <p:cNvSpPr txBox="1"/>
          <p:nvPr/>
        </p:nvSpPr>
        <p:spPr>
          <a:xfrm>
            <a:off x="7596457" y="4483467"/>
            <a:ext cx="1224136" cy="507831"/>
          </a:xfrm>
          <a:prstGeom prst="rect">
            <a:avLst/>
          </a:prstGeom>
          <a:solidFill>
            <a:srgbClr val="F8F8F8"/>
          </a:solidFill>
          <a:ln cap="rnd" cmpd="dbl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MX" sz="900" u="sng" dirty="0">
                <a:solidFill>
                  <a:schemeClr val="tx1"/>
                </a:solidFill>
              </a:rPr>
              <a:t>Descripción:</a:t>
            </a:r>
          </a:p>
          <a:p>
            <a:r>
              <a:rPr lang="es-VE" sz="900" b="1" dirty="0">
                <a:solidFill>
                  <a:schemeClr val="tx1"/>
                </a:solidFill>
              </a:rPr>
              <a:t>CDI </a:t>
            </a:r>
            <a:r>
              <a:rPr lang="x-none" sz="900" b="1" dirty="0">
                <a:solidFill>
                  <a:schemeClr val="tx1"/>
                </a:solidFill>
              </a:rPr>
              <a:t> Electronico</a:t>
            </a:r>
            <a:endParaRPr lang="es-VE" sz="900" b="1" dirty="0">
              <a:solidFill>
                <a:schemeClr val="tx1"/>
              </a:solidFill>
            </a:endParaRPr>
          </a:p>
          <a:p>
            <a:r>
              <a:rPr lang="es-VE" sz="900" dirty="0">
                <a:solidFill>
                  <a:schemeClr val="tx1"/>
                </a:solidFill>
              </a:rPr>
              <a:t>Medida para : </a:t>
            </a:r>
            <a:r>
              <a:rPr lang="x-none" sz="900" dirty="0">
                <a:solidFill>
                  <a:schemeClr val="tx1"/>
                </a:solidFill>
              </a:rPr>
              <a:t>HORSE</a:t>
            </a:r>
            <a:endParaRPr lang="es-VE" sz="900" dirty="0">
              <a:solidFill>
                <a:schemeClr val="tx1"/>
              </a:solidFill>
            </a:endParaRPr>
          </a:p>
        </p:txBody>
      </p:sp>
      <p:sp>
        <p:nvSpPr>
          <p:cNvPr id="60" name="Título 1"/>
          <p:cNvSpPr txBox="1">
            <a:spLocks/>
          </p:cNvSpPr>
          <p:nvPr/>
        </p:nvSpPr>
        <p:spPr>
          <a:xfrm rot="16200000">
            <a:off x="3950114" y="4647052"/>
            <a:ext cx="1478356" cy="12171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Multi Repuestos</a:t>
            </a:r>
            <a:b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 Los Llanos C.A.</a:t>
            </a:r>
          </a:p>
        </p:txBody>
      </p:sp>
      <p:sp>
        <p:nvSpPr>
          <p:cNvPr id="61" name="Título 1"/>
          <p:cNvSpPr txBox="1">
            <a:spLocks/>
          </p:cNvSpPr>
          <p:nvPr/>
        </p:nvSpPr>
        <p:spPr>
          <a:xfrm>
            <a:off x="6228249" y="4044527"/>
            <a:ext cx="1478356" cy="12171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Multi Repuestos</a:t>
            </a:r>
            <a:b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 Los Llanos C.A.</a:t>
            </a:r>
          </a:p>
        </p:txBody>
      </p:sp>
      <p:sp>
        <p:nvSpPr>
          <p:cNvPr id="62" name="Documento 6"/>
          <p:cNvSpPr/>
          <p:nvPr/>
        </p:nvSpPr>
        <p:spPr>
          <a:xfrm>
            <a:off x="742467" y="4847767"/>
            <a:ext cx="3077110" cy="764704"/>
          </a:xfrm>
          <a:prstGeom prst="flowChartDocument">
            <a:avLst/>
          </a:prstGeom>
          <a:solidFill>
            <a:schemeClr val="tx2">
              <a:lumMod val="75000"/>
              <a:alpha val="74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VE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CDI</a:t>
            </a:r>
          </a:p>
        </p:txBody>
      </p:sp>
      <p:sp>
        <p:nvSpPr>
          <p:cNvPr id="41" name="Título 1"/>
          <p:cNvSpPr txBox="1">
            <a:spLocks/>
          </p:cNvSpPr>
          <p:nvPr/>
        </p:nvSpPr>
        <p:spPr>
          <a:xfrm>
            <a:off x="3540161" y="1007491"/>
            <a:ext cx="1478356" cy="12171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Multi Repuestos</a:t>
            </a:r>
            <a:b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 Los Llanos C.A.</a:t>
            </a:r>
          </a:p>
        </p:txBody>
      </p:sp>
    </p:spTree>
    <p:extLst>
      <p:ext uri="{BB962C8B-B14F-4D97-AF65-F5344CB8AC3E}">
        <p14:creationId xmlns:p14="http://schemas.microsoft.com/office/powerpoint/2010/main" val="27262942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38" t="13250" r="21651" b="5901"/>
          <a:stretch/>
        </p:blipFill>
        <p:spPr>
          <a:xfrm>
            <a:off x="7240250" y="805869"/>
            <a:ext cx="1201685" cy="143674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50" t="9812" r="28637"/>
          <a:stretch/>
        </p:blipFill>
        <p:spPr>
          <a:xfrm>
            <a:off x="5522272" y="885832"/>
            <a:ext cx="1356771" cy="133825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60" name="38 CuadroTexto"/>
          <p:cNvSpPr txBox="1"/>
          <p:nvPr/>
        </p:nvSpPr>
        <p:spPr>
          <a:xfrm>
            <a:off x="7759745" y="4627802"/>
            <a:ext cx="1230967" cy="646331"/>
          </a:xfrm>
          <a:prstGeom prst="rect">
            <a:avLst/>
          </a:prstGeom>
          <a:solidFill>
            <a:srgbClr val="F8F8F8"/>
          </a:solidFill>
          <a:ln cap="rnd" cmpd="dbl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MX" sz="900" u="sng" dirty="0">
                <a:solidFill>
                  <a:schemeClr val="tx1"/>
                </a:solidFill>
              </a:rPr>
              <a:t>Descripción</a:t>
            </a:r>
          </a:p>
          <a:p>
            <a:r>
              <a:rPr lang="es-VE" sz="900" b="1" dirty="0">
                <a:solidFill>
                  <a:schemeClr val="tx1"/>
                </a:solidFill>
              </a:rPr>
              <a:t>C</a:t>
            </a:r>
            <a:r>
              <a:rPr lang="x-none" sz="900" b="1" dirty="0">
                <a:solidFill>
                  <a:schemeClr val="tx1"/>
                </a:solidFill>
              </a:rPr>
              <a:t>AUCHO  </a:t>
            </a:r>
            <a:r>
              <a:rPr lang="es-MX" sz="900" b="1" dirty="0">
                <a:solidFill>
                  <a:schemeClr val="tx1"/>
                </a:solidFill>
              </a:rPr>
              <a:t>DELANTERO</a:t>
            </a:r>
            <a:endParaRPr lang="x-none" sz="900" b="1" dirty="0">
              <a:solidFill>
                <a:schemeClr val="tx1"/>
              </a:solidFill>
            </a:endParaRPr>
          </a:p>
          <a:p>
            <a:r>
              <a:rPr lang="es-VE" sz="900" dirty="0">
                <a:solidFill>
                  <a:schemeClr val="tx1"/>
                </a:solidFill>
              </a:rPr>
              <a:t>Medida  </a:t>
            </a:r>
            <a:r>
              <a:rPr lang="x-none" sz="900" dirty="0">
                <a:solidFill>
                  <a:schemeClr val="tx1"/>
                </a:solidFill>
              </a:rPr>
              <a:t>para RIN 18</a:t>
            </a:r>
          </a:p>
          <a:p>
            <a:r>
              <a:rPr lang="es-VE" sz="900" dirty="0">
                <a:solidFill>
                  <a:schemeClr val="tx1"/>
                </a:solidFill>
              </a:rPr>
              <a:t>Modelo</a:t>
            </a:r>
            <a:r>
              <a:rPr lang="x-none" sz="900" dirty="0">
                <a:solidFill>
                  <a:schemeClr val="tx1"/>
                </a:solidFill>
              </a:rPr>
              <a:t>  </a:t>
            </a:r>
            <a:r>
              <a:rPr lang="es-MX" sz="900" dirty="0">
                <a:solidFill>
                  <a:schemeClr val="tx1"/>
                </a:solidFill>
              </a:rPr>
              <a:t>2.75</a:t>
            </a:r>
            <a:r>
              <a:rPr lang="x-none" sz="900" dirty="0">
                <a:solidFill>
                  <a:schemeClr val="tx1"/>
                </a:solidFill>
              </a:rPr>
              <a:t>-18</a:t>
            </a:r>
            <a:endParaRPr lang="es-VE" sz="900" dirty="0">
              <a:solidFill>
                <a:schemeClr val="tx1"/>
              </a:solidFill>
            </a:endParaRPr>
          </a:p>
        </p:txBody>
      </p:sp>
      <p:pic>
        <p:nvPicPr>
          <p:cNvPr id="31" name="Imagen 30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190" b="28417"/>
          <a:stretch/>
        </p:blipFill>
        <p:spPr>
          <a:xfrm>
            <a:off x="26717" y="6107910"/>
            <a:ext cx="3160379" cy="806692"/>
          </a:xfrm>
          <a:prstGeom prst="rect">
            <a:avLst/>
          </a:prstGeom>
        </p:spPr>
      </p:pic>
      <p:grpSp>
        <p:nvGrpSpPr>
          <p:cNvPr id="9" name="8 Grupo"/>
          <p:cNvGrpSpPr/>
          <p:nvPr/>
        </p:nvGrpSpPr>
        <p:grpSpPr>
          <a:xfrm>
            <a:off x="2392929" y="5920151"/>
            <a:ext cx="7133627" cy="2227181"/>
            <a:chOff x="2386329" y="5920150"/>
            <a:chExt cx="7133627" cy="2227181"/>
          </a:xfrm>
        </p:grpSpPr>
        <p:sp>
          <p:nvSpPr>
            <p:cNvPr id="23" name="22 Documento"/>
            <p:cNvSpPr/>
            <p:nvPr/>
          </p:nvSpPr>
          <p:spPr>
            <a:xfrm rot="10176519">
              <a:off x="2388791" y="5920150"/>
              <a:ext cx="7043294" cy="1982655"/>
            </a:xfrm>
            <a:prstGeom prst="flowChartDocumen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24" name="23 Documento"/>
            <p:cNvSpPr/>
            <p:nvPr/>
          </p:nvSpPr>
          <p:spPr>
            <a:xfrm rot="10192481">
              <a:off x="2400447" y="5954303"/>
              <a:ext cx="7053924" cy="1982655"/>
            </a:xfrm>
            <a:prstGeom prst="flowChartDocument">
              <a:avLst/>
            </a:prstGeom>
            <a:solidFill>
              <a:srgbClr val="FF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25" name="24 Documento"/>
            <p:cNvSpPr/>
            <p:nvPr/>
          </p:nvSpPr>
          <p:spPr>
            <a:xfrm rot="10193874">
              <a:off x="2386329" y="6164676"/>
              <a:ext cx="7133627" cy="1982655"/>
            </a:xfrm>
            <a:prstGeom prst="flowChartDocument">
              <a:avLst/>
            </a:prstGeom>
            <a:gradFill flip="none" rotWithShape="1">
              <a:gsLst>
                <a:gs pos="0">
                  <a:schemeClr val="tx1">
                    <a:lumMod val="75000"/>
                    <a:lumOff val="25000"/>
                    <a:shade val="30000"/>
                    <a:satMod val="115000"/>
                  </a:schemeClr>
                </a:gs>
                <a:gs pos="50000">
                  <a:schemeClr val="tx1">
                    <a:lumMod val="75000"/>
                    <a:lumOff val="25000"/>
                    <a:shade val="67500"/>
                    <a:satMod val="115000"/>
                  </a:schemeClr>
                </a:gs>
                <a:gs pos="100000">
                  <a:schemeClr val="tx1">
                    <a:lumMod val="75000"/>
                    <a:lumOff val="25000"/>
                    <a:shade val="100000"/>
                    <a:satMod val="115000"/>
                  </a:schemeClr>
                </a:gs>
              </a:gsLst>
              <a:lin ang="8100000" scaled="1"/>
              <a:tileRect/>
            </a:gra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</p:grpSp>
      <p:sp>
        <p:nvSpPr>
          <p:cNvPr id="22" name="21 Rectángulo"/>
          <p:cNvSpPr/>
          <p:nvPr/>
        </p:nvSpPr>
        <p:spPr>
          <a:xfrm>
            <a:off x="17482" y="168884"/>
            <a:ext cx="677108" cy="4824536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vert="vert270"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x-none" sz="3200" b="1" spc="50" dirty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NUESTROS PRODUCTOS</a:t>
            </a:r>
            <a:endParaRPr lang="es-ES" sz="3200" b="1" spc="50" dirty="0">
              <a:ln w="11430"/>
              <a:solidFill>
                <a:srgbClr val="FF000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cxnSp>
        <p:nvCxnSpPr>
          <p:cNvPr id="32" name="28 Conector recto"/>
          <p:cNvCxnSpPr/>
          <p:nvPr/>
        </p:nvCxnSpPr>
        <p:spPr>
          <a:xfrm>
            <a:off x="4499992" y="2878802"/>
            <a:ext cx="0" cy="69985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3" name="29 Conector recto"/>
          <p:cNvCxnSpPr/>
          <p:nvPr/>
        </p:nvCxnSpPr>
        <p:spPr>
          <a:xfrm>
            <a:off x="4427984" y="2878800"/>
            <a:ext cx="0" cy="6998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4" name="32 CuadroTexto"/>
          <p:cNvSpPr txBox="1"/>
          <p:nvPr/>
        </p:nvSpPr>
        <p:spPr>
          <a:xfrm>
            <a:off x="766597" y="2092165"/>
            <a:ext cx="1656183" cy="646331"/>
          </a:xfrm>
          <a:prstGeom prst="rect">
            <a:avLst/>
          </a:prstGeom>
          <a:solidFill>
            <a:srgbClr val="F8F8F8"/>
          </a:solidFill>
          <a:ln cap="rnd" cmpd="dbl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MX" sz="900" u="sng" dirty="0">
                <a:solidFill>
                  <a:schemeClr val="tx1"/>
                </a:solidFill>
              </a:rPr>
              <a:t>Descripción</a:t>
            </a:r>
          </a:p>
          <a:p>
            <a:r>
              <a:rPr lang="es-VE" sz="900" b="1" dirty="0">
                <a:solidFill>
                  <a:schemeClr val="tx1"/>
                </a:solidFill>
              </a:rPr>
              <a:t>C</a:t>
            </a:r>
            <a:r>
              <a:rPr lang="x-none" sz="900" b="1" dirty="0">
                <a:solidFill>
                  <a:schemeClr val="tx1"/>
                </a:solidFill>
              </a:rPr>
              <a:t>REMAYERA DE ARRANQUE</a:t>
            </a:r>
            <a:r>
              <a:rPr lang="es-VE" sz="900" b="1" dirty="0">
                <a:solidFill>
                  <a:schemeClr val="tx1"/>
                </a:solidFill>
              </a:rPr>
              <a:t> </a:t>
            </a:r>
          </a:p>
          <a:p>
            <a:r>
              <a:rPr lang="es-VE" sz="900" dirty="0">
                <a:solidFill>
                  <a:schemeClr val="tx1"/>
                </a:solidFill>
              </a:rPr>
              <a:t>Medida  </a:t>
            </a:r>
            <a:r>
              <a:rPr lang="x-none" sz="900" dirty="0">
                <a:solidFill>
                  <a:schemeClr val="tx1"/>
                </a:solidFill>
              </a:rPr>
              <a:t>para  CG150</a:t>
            </a:r>
          </a:p>
          <a:p>
            <a:r>
              <a:rPr lang="es-VE" sz="900" dirty="0">
                <a:solidFill>
                  <a:schemeClr val="tx1"/>
                </a:solidFill>
              </a:rPr>
              <a:t>Modelo</a:t>
            </a:r>
            <a:r>
              <a:rPr lang="x-none" sz="900" dirty="0">
                <a:solidFill>
                  <a:schemeClr val="tx1"/>
                </a:solidFill>
              </a:rPr>
              <a:t>  Universal</a:t>
            </a:r>
            <a:endParaRPr lang="es-VE" sz="900" dirty="0">
              <a:solidFill>
                <a:schemeClr val="tx1"/>
              </a:solidFill>
            </a:endParaRPr>
          </a:p>
        </p:txBody>
      </p:sp>
      <p:pic>
        <p:nvPicPr>
          <p:cNvPr id="35" name="Picture 14"/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163" b="100000" l="0" r="9970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75132" y="164417"/>
            <a:ext cx="1754127" cy="176956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14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Título 1"/>
          <p:cNvSpPr txBox="1">
            <a:spLocks/>
          </p:cNvSpPr>
          <p:nvPr/>
        </p:nvSpPr>
        <p:spPr>
          <a:xfrm>
            <a:off x="1053009" y="496187"/>
            <a:ext cx="1190129" cy="12171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Multi Repuestos</a:t>
            </a:r>
            <a:b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 Los Llanos C.A.</a:t>
            </a:r>
          </a:p>
        </p:txBody>
      </p:sp>
      <p:sp>
        <p:nvSpPr>
          <p:cNvPr id="37" name="Documento 6"/>
          <p:cNvSpPr/>
          <p:nvPr/>
        </p:nvSpPr>
        <p:spPr>
          <a:xfrm>
            <a:off x="4599160" y="14090"/>
            <a:ext cx="4540408" cy="764704"/>
          </a:xfrm>
          <a:prstGeom prst="flowChartDocument">
            <a:avLst/>
          </a:prstGeom>
          <a:solidFill>
            <a:schemeClr val="tx2">
              <a:lumMod val="75000"/>
              <a:alpha val="74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VE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CREMAYERA- CRUCES</a:t>
            </a:r>
          </a:p>
        </p:txBody>
      </p:sp>
      <p:cxnSp>
        <p:nvCxnSpPr>
          <p:cNvPr id="38" name="3 Conector recto"/>
          <p:cNvCxnSpPr/>
          <p:nvPr/>
        </p:nvCxnSpPr>
        <p:spPr>
          <a:xfrm>
            <a:off x="4527152" y="55036"/>
            <a:ext cx="0" cy="69985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9" name="4 Conector recto"/>
          <p:cNvCxnSpPr/>
          <p:nvPr/>
        </p:nvCxnSpPr>
        <p:spPr>
          <a:xfrm>
            <a:off x="4455144" y="55034"/>
            <a:ext cx="0" cy="6998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7" name="33 CuadroTexto"/>
          <p:cNvSpPr txBox="1"/>
          <p:nvPr/>
        </p:nvSpPr>
        <p:spPr>
          <a:xfrm>
            <a:off x="2730311" y="4879287"/>
            <a:ext cx="1175464" cy="646331"/>
          </a:xfrm>
          <a:prstGeom prst="rect">
            <a:avLst/>
          </a:prstGeom>
          <a:solidFill>
            <a:srgbClr val="F8F8F8"/>
          </a:solidFill>
          <a:ln cap="rnd" cmpd="dbl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MX" sz="900" u="sng" dirty="0">
                <a:solidFill>
                  <a:schemeClr val="tx1"/>
                </a:solidFill>
              </a:rPr>
              <a:t>Descripción</a:t>
            </a:r>
          </a:p>
          <a:p>
            <a:r>
              <a:rPr lang="es-VE" sz="900" b="1" dirty="0">
                <a:solidFill>
                  <a:schemeClr val="tx1"/>
                </a:solidFill>
              </a:rPr>
              <a:t>C</a:t>
            </a:r>
            <a:r>
              <a:rPr lang="x-none" sz="900" b="1" dirty="0">
                <a:solidFill>
                  <a:schemeClr val="tx1"/>
                </a:solidFill>
              </a:rPr>
              <a:t>AUCHO  TRASERO</a:t>
            </a:r>
          </a:p>
          <a:p>
            <a:r>
              <a:rPr lang="es-VE" sz="900" dirty="0">
                <a:solidFill>
                  <a:schemeClr val="tx1"/>
                </a:solidFill>
              </a:rPr>
              <a:t>Medida  </a:t>
            </a:r>
            <a:r>
              <a:rPr lang="x-none" sz="900" dirty="0">
                <a:solidFill>
                  <a:schemeClr val="tx1"/>
                </a:solidFill>
              </a:rPr>
              <a:t>para RIN 18</a:t>
            </a:r>
          </a:p>
          <a:p>
            <a:r>
              <a:rPr lang="es-VE" sz="900" dirty="0">
                <a:solidFill>
                  <a:schemeClr val="tx1"/>
                </a:solidFill>
              </a:rPr>
              <a:t>Modelo</a:t>
            </a:r>
            <a:r>
              <a:rPr lang="x-none" sz="900" dirty="0">
                <a:solidFill>
                  <a:schemeClr val="tx1"/>
                </a:solidFill>
              </a:rPr>
              <a:t>  90-90-18</a:t>
            </a:r>
            <a:endParaRPr lang="es-VE" sz="900" dirty="0">
              <a:solidFill>
                <a:schemeClr val="tx1"/>
              </a:solidFill>
            </a:endParaRPr>
          </a:p>
        </p:txBody>
      </p:sp>
      <p:pic>
        <p:nvPicPr>
          <p:cNvPr id="56" name="Picture 14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19931" y="3647285"/>
            <a:ext cx="1581628" cy="210221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14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Título 1"/>
          <p:cNvSpPr txBox="1">
            <a:spLocks/>
          </p:cNvSpPr>
          <p:nvPr/>
        </p:nvSpPr>
        <p:spPr>
          <a:xfrm>
            <a:off x="914996" y="4173981"/>
            <a:ext cx="1466157" cy="12171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Multi Repuestos</a:t>
            </a:r>
            <a:b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 Los Llanos C.A.</a:t>
            </a:r>
          </a:p>
        </p:txBody>
      </p:sp>
      <p:sp>
        <p:nvSpPr>
          <p:cNvPr id="63" name="Documento 6"/>
          <p:cNvSpPr/>
          <p:nvPr/>
        </p:nvSpPr>
        <p:spPr>
          <a:xfrm>
            <a:off x="4599161" y="2880320"/>
            <a:ext cx="4526760" cy="764704"/>
          </a:xfrm>
          <a:prstGeom prst="flowChartDocument">
            <a:avLst/>
          </a:prstGeom>
          <a:solidFill>
            <a:schemeClr val="tx2">
              <a:lumMod val="75000"/>
              <a:alpha val="74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VE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CAUCHO</a:t>
            </a:r>
          </a:p>
        </p:txBody>
      </p:sp>
      <p:pic>
        <p:nvPicPr>
          <p:cNvPr id="64" name="Imagen 63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85" t="6308" r="34184" b="13673"/>
          <a:stretch/>
        </p:blipFill>
        <p:spPr>
          <a:xfrm>
            <a:off x="6869364" y="3705873"/>
            <a:ext cx="642724" cy="172819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5" name="Imagen 64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74" r="24022"/>
          <a:stretch/>
        </p:blipFill>
        <p:spPr>
          <a:xfrm>
            <a:off x="4161364" y="3965447"/>
            <a:ext cx="985894" cy="163417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66" name="38 CuadroTexto"/>
          <p:cNvSpPr txBox="1"/>
          <p:nvPr/>
        </p:nvSpPr>
        <p:spPr>
          <a:xfrm>
            <a:off x="5389639" y="4721248"/>
            <a:ext cx="1224136" cy="646331"/>
          </a:xfrm>
          <a:prstGeom prst="rect">
            <a:avLst/>
          </a:prstGeom>
          <a:solidFill>
            <a:srgbClr val="F8F8F8"/>
          </a:solidFill>
          <a:ln cap="rnd" cmpd="dbl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MX" sz="900" u="sng" dirty="0">
                <a:solidFill>
                  <a:schemeClr val="tx1"/>
                </a:solidFill>
              </a:rPr>
              <a:t>Descripción</a:t>
            </a:r>
          </a:p>
          <a:p>
            <a:r>
              <a:rPr lang="es-VE" sz="900" b="1" dirty="0">
                <a:solidFill>
                  <a:schemeClr val="tx1"/>
                </a:solidFill>
              </a:rPr>
              <a:t>C</a:t>
            </a:r>
            <a:r>
              <a:rPr lang="x-none" sz="900" b="1" dirty="0">
                <a:solidFill>
                  <a:schemeClr val="tx1"/>
                </a:solidFill>
              </a:rPr>
              <a:t>AUCHO</a:t>
            </a:r>
            <a:r>
              <a:rPr lang="es-VE" sz="900" b="1" dirty="0">
                <a:solidFill>
                  <a:schemeClr val="tx1"/>
                </a:solidFill>
              </a:rPr>
              <a:t> TRASERO</a:t>
            </a:r>
            <a:endParaRPr lang="x-none" sz="900" b="1" dirty="0">
              <a:solidFill>
                <a:schemeClr val="tx1"/>
              </a:solidFill>
            </a:endParaRPr>
          </a:p>
          <a:p>
            <a:r>
              <a:rPr lang="es-VE" sz="900" dirty="0">
                <a:solidFill>
                  <a:schemeClr val="tx1"/>
                </a:solidFill>
              </a:rPr>
              <a:t>Medida  </a:t>
            </a:r>
            <a:r>
              <a:rPr lang="x-none" sz="900" dirty="0">
                <a:solidFill>
                  <a:schemeClr val="tx1"/>
                </a:solidFill>
              </a:rPr>
              <a:t>para RIN </a:t>
            </a:r>
            <a:r>
              <a:rPr lang="es-VE" sz="900" dirty="0">
                <a:solidFill>
                  <a:schemeClr val="tx1"/>
                </a:solidFill>
              </a:rPr>
              <a:t>16</a:t>
            </a:r>
            <a:endParaRPr lang="x-none" sz="900" dirty="0">
              <a:solidFill>
                <a:schemeClr val="tx1"/>
              </a:solidFill>
            </a:endParaRPr>
          </a:p>
          <a:p>
            <a:r>
              <a:rPr lang="es-VE" sz="900" dirty="0">
                <a:solidFill>
                  <a:schemeClr val="tx1"/>
                </a:solidFill>
              </a:rPr>
              <a:t>Modelo</a:t>
            </a:r>
            <a:r>
              <a:rPr lang="x-none" sz="900" dirty="0">
                <a:solidFill>
                  <a:schemeClr val="tx1"/>
                </a:solidFill>
              </a:rPr>
              <a:t>  </a:t>
            </a:r>
            <a:r>
              <a:rPr lang="es-MX" sz="900" dirty="0">
                <a:solidFill>
                  <a:schemeClr val="tx1"/>
                </a:solidFill>
              </a:rPr>
              <a:t>110.90</a:t>
            </a:r>
            <a:r>
              <a:rPr lang="x-none" sz="900" dirty="0">
                <a:solidFill>
                  <a:schemeClr val="tx1"/>
                </a:solidFill>
              </a:rPr>
              <a:t>-1</a:t>
            </a:r>
            <a:r>
              <a:rPr lang="es-VE" sz="900" dirty="0">
                <a:solidFill>
                  <a:schemeClr val="tx1"/>
                </a:solidFill>
              </a:rPr>
              <a:t>6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96" t="-651" r="10722" b="651"/>
          <a:stretch/>
        </p:blipFill>
        <p:spPr>
          <a:xfrm rot="16200000">
            <a:off x="3476097" y="443274"/>
            <a:ext cx="1131041" cy="210230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26" name="32 CuadroTexto"/>
          <p:cNvSpPr txBox="1"/>
          <p:nvPr/>
        </p:nvSpPr>
        <p:spPr>
          <a:xfrm>
            <a:off x="2994728" y="2265655"/>
            <a:ext cx="1656183" cy="507831"/>
          </a:xfrm>
          <a:prstGeom prst="rect">
            <a:avLst/>
          </a:prstGeom>
          <a:solidFill>
            <a:srgbClr val="F8F8F8"/>
          </a:solidFill>
          <a:ln cap="rnd" cmpd="dbl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MX" sz="900" u="sng" dirty="0">
                <a:solidFill>
                  <a:schemeClr val="tx1"/>
                </a:solidFill>
              </a:rPr>
              <a:t>Descripción</a:t>
            </a:r>
          </a:p>
          <a:p>
            <a:r>
              <a:rPr lang="es-VE" sz="900" b="1" dirty="0">
                <a:solidFill>
                  <a:schemeClr val="tx1"/>
                </a:solidFill>
              </a:rPr>
              <a:t>LUZ DE CRUCE LED  </a:t>
            </a:r>
            <a:endParaRPr lang="x-none" sz="900" dirty="0">
              <a:solidFill>
                <a:schemeClr val="tx1"/>
              </a:solidFill>
            </a:endParaRPr>
          </a:p>
          <a:p>
            <a:r>
              <a:rPr lang="es-VE" sz="900" dirty="0">
                <a:solidFill>
                  <a:schemeClr val="tx1"/>
                </a:solidFill>
              </a:rPr>
              <a:t>Modelo</a:t>
            </a:r>
            <a:r>
              <a:rPr lang="x-none" sz="900" dirty="0">
                <a:solidFill>
                  <a:schemeClr val="tx1"/>
                </a:solidFill>
              </a:rPr>
              <a:t>  Universal</a:t>
            </a:r>
            <a:endParaRPr lang="es-VE" sz="900" dirty="0">
              <a:solidFill>
                <a:schemeClr val="tx1"/>
              </a:solidFill>
            </a:endParaRPr>
          </a:p>
        </p:txBody>
      </p:sp>
      <p:sp>
        <p:nvSpPr>
          <p:cNvPr id="27" name="Título 1"/>
          <p:cNvSpPr txBox="1">
            <a:spLocks/>
          </p:cNvSpPr>
          <p:nvPr/>
        </p:nvSpPr>
        <p:spPr>
          <a:xfrm>
            <a:off x="3152979" y="882904"/>
            <a:ext cx="1450099" cy="12230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Multi Repuestos</a:t>
            </a:r>
            <a:b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 Los Llanos C.A.</a:t>
            </a:r>
          </a:p>
        </p:txBody>
      </p:sp>
      <p:sp>
        <p:nvSpPr>
          <p:cNvPr id="29" name="32 CuadroTexto"/>
          <p:cNvSpPr txBox="1"/>
          <p:nvPr/>
        </p:nvSpPr>
        <p:spPr>
          <a:xfrm>
            <a:off x="5222860" y="2335979"/>
            <a:ext cx="1656183" cy="507831"/>
          </a:xfrm>
          <a:prstGeom prst="rect">
            <a:avLst/>
          </a:prstGeom>
          <a:solidFill>
            <a:srgbClr val="F8F8F8"/>
          </a:solidFill>
          <a:ln cap="rnd" cmpd="dbl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MX" sz="900" u="sng" dirty="0">
                <a:solidFill>
                  <a:schemeClr val="tx1"/>
                </a:solidFill>
              </a:rPr>
              <a:t>Descripción</a:t>
            </a:r>
          </a:p>
          <a:p>
            <a:r>
              <a:rPr lang="es-VE" sz="900" b="1" dirty="0">
                <a:solidFill>
                  <a:schemeClr val="tx1"/>
                </a:solidFill>
              </a:rPr>
              <a:t>LUZ DE CRUCE ARSEN 2 </a:t>
            </a:r>
            <a:endParaRPr lang="x-none" sz="900" dirty="0">
              <a:solidFill>
                <a:schemeClr val="tx1"/>
              </a:solidFill>
            </a:endParaRPr>
          </a:p>
          <a:p>
            <a:r>
              <a:rPr lang="es-VE" sz="900" dirty="0">
                <a:solidFill>
                  <a:schemeClr val="tx1"/>
                </a:solidFill>
              </a:rPr>
              <a:t>Modelo</a:t>
            </a:r>
            <a:r>
              <a:rPr lang="x-none" sz="900" dirty="0">
                <a:solidFill>
                  <a:schemeClr val="tx1"/>
                </a:solidFill>
              </a:rPr>
              <a:t>  </a:t>
            </a:r>
            <a:r>
              <a:rPr lang="es-VE" sz="900" dirty="0">
                <a:solidFill>
                  <a:schemeClr val="tx1"/>
                </a:solidFill>
              </a:rPr>
              <a:t>ARSEN 2</a:t>
            </a:r>
          </a:p>
        </p:txBody>
      </p:sp>
      <p:sp>
        <p:nvSpPr>
          <p:cNvPr id="30" name="32 CuadroTexto"/>
          <p:cNvSpPr txBox="1"/>
          <p:nvPr/>
        </p:nvSpPr>
        <p:spPr>
          <a:xfrm>
            <a:off x="7013000" y="2350580"/>
            <a:ext cx="1656183" cy="507831"/>
          </a:xfrm>
          <a:prstGeom prst="rect">
            <a:avLst/>
          </a:prstGeom>
          <a:solidFill>
            <a:srgbClr val="F8F8F8"/>
          </a:solidFill>
          <a:ln cap="rnd" cmpd="dbl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MX" sz="900" u="sng" dirty="0">
                <a:solidFill>
                  <a:schemeClr val="tx1"/>
                </a:solidFill>
              </a:rPr>
              <a:t>Descripción</a:t>
            </a:r>
          </a:p>
          <a:p>
            <a:r>
              <a:rPr lang="es-VE" sz="900" b="1" dirty="0">
                <a:solidFill>
                  <a:schemeClr val="tx1"/>
                </a:solidFill>
              </a:rPr>
              <a:t>LUZ DE CRUCE TX-200  </a:t>
            </a:r>
            <a:endParaRPr lang="x-none" sz="900" dirty="0">
              <a:solidFill>
                <a:schemeClr val="tx1"/>
              </a:solidFill>
            </a:endParaRPr>
          </a:p>
          <a:p>
            <a:r>
              <a:rPr lang="es-VE" sz="900" dirty="0">
                <a:solidFill>
                  <a:schemeClr val="tx1"/>
                </a:solidFill>
              </a:rPr>
              <a:t>Modelo</a:t>
            </a:r>
            <a:r>
              <a:rPr lang="x-none" sz="900" dirty="0">
                <a:solidFill>
                  <a:schemeClr val="tx1"/>
                </a:solidFill>
              </a:rPr>
              <a:t>  </a:t>
            </a:r>
            <a:r>
              <a:rPr lang="es-VE" sz="900" dirty="0">
                <a:solidFill>
                  <a:schemeClr val="tx1"/>
                </a:solidFill>
              </a:rPr>
              <a:t>TX-200</a:t>
            </a:r>
          </a:p>
        </p:txBody>
      </p:sp>
      <p:sp>
        <p:nvSpPr>
          <p:cNvPr id="41" name="Título 1"/>
          <p:cNvSpPr txBox="1">
            <a:spLocks/>
          </p:cNvSpPr>
          <p:nvPr/>
        </p:nvSpPr>
        <p:spPr>
          <a:xfrm>
            <a:off x="5419265" y="923930"/>
            <a:ext cx="1450099" cy="12230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Multi Repuestos</a:t>
            </a:r>
            <a:b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 Los Llanos C.A.</a:t>
            </a:r>
          </a:p>
        </p:txBody>
      </p:sp>
      <p:sp>
        <p:nvSpPr>
          <p:cNvPr id="42" name="Título 1"/>
          <p:cNvSpPr txBox="1">
            <a:spLocks/>
          </p:cNvSpPr>
          <p:nvPr/>
        </p:nvSpPr>
        <p:spPr>
          <a:xfrm>
            <a:off x="7061467" y="859611"/>
            <a:ext cx="1450099" cy="12230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Multi Repuestos</a:t>
            </a:r>
            <a:b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 Los Llanos C.A.</a:t>
            </a:r>
          </a:p>
        </p:txBody>
      </p:sp>
    </p:spTree>
    <p:extLst>
      <p:ext uri="{BB962C8B-B14F-4D97-AF65-F5344CB8AC3E}">
        <p14:creationId xmlns:p14="http://schemas.microsoft.com/office/powerpoint/2010/main" val="33011819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15"/>
          <a:stretch/>
        </p:blipFill>
        <p:spPr>
          <a:xfrm>
            <a:off x="3331290" y="3496723"/>
            <a:ext cx="2260421" cy="14040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9" t="4851" r="2918" b="3801"/>
          <a:stretch/>
        </p:blipFill>
        <p:spPr>
          <a:xfrm>
            <a:off x="3808311" y="836305"/>
            <a:ext cx="1740134" cy="1673874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9" name="Imagen 2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190" b="28417"/>
          <a:stretch/>
        </p:blipFill>
        <p:spPr>
          <a:xfrm>
            <a:off x="26717" y="6107910"/>
            <a:ext cx="3160379" cy="806692"/>
          </a:xfrm>
          <a:prstGeom prst="rect">
            <a:avLst/>
          </a:prstGeom>
        </p:spPr>
      </p:pic>
      <p:cxnSp>
        <p:nvCxnSpPr>
          <p:cNvPr id="5" name="4 Conector recto"/>
          <p:cNvCxnSpPr/>
          <p:nvPr/>
        </p:nvCxnSpPr>
        <p:spPr>
          <a:xfrm>
            <a:off x="3583551" y="1"/>
            <a:ext cx="0" cy="69985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" name="5 Conector recto"/>
          <p:cNvCxnSpPr/>
          <p:nvPr/>
        </p:nvCxnSpPr>
        <p:spPr>
          <a:xfrm>
            <a:off x="3511543" y="-1"/>
            <a:ext cx="0" cy="6998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40" name="Picture 1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43608" y="916530"/>
            <a:ext cx="2067024" cy="136034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14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40 CuadroTexto"/>
          <p:cNvSpPr txBox="1"/>
          <p:nvPr/>
        </p:nvSpPr>
        <p:spPr>
          <a:xfrm>
            <a:off x="940288" y="2566645"/>
            <a:ext cx="1903520" cy="646331"/>
          </a:xfrm>
          <a:prstGeom prst="rect">
            <a:avLst/>
          </a:prstGeom>
          <a:solidFill>
            <a:srgbClr val="F8F8F8"/>
          </a:solidFill>
          <a:ln cap="rnd" cmpd="dbl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MX" sz="900" u="sng" dirty="0"/>
              <a:t>Descripción:</a:t>
            </a:r>
          </a:p>
          <a:p>
            <a:r>
              <a:rPr lang="es-VE" sz="900" b="1" dirty="0"/>
              <a:t>Cinta Decorativa para Rin (Set)</a:t>
            </a:r>
            <a:r>
              <a:rPr lang="es-VE" sz="900" dirty="0"/>
              <a:t> Medida: Universal</a:t>
            </a:r>
            <a:endParaRPr lang="es-MX" sz="900" dirty="0"/>
          </a:p>
          <a:p>
            <a:r>
              <a:rPr lang="es-MX" sz="900" dirty="0"/>
              <a:t>Modelo: negro, amarillo, verde, rojo</a:t>
            </a:r>
            <a:endParaRPr lang="es-VE" sz="900" dirty="0"/>
          </a:p>
        </p:txBody>
      </p:sp>
      <p:sp>
        <p:nvSpPr>
          <p:cNvPr id="42" name="41 CuadroTexto"/>
          <p:cNvSpPr txBox="1"/>
          <p:nvPr/>
        </p:nvSpPr>
        <p:spPr>
          <a:xfrm>
            <a:off x="3618990" y="2633134"/>
            <a:ext cx="2088232" cy="507831"/>
          </a:xfrm>
          <a:prstGeom prst="rect">
            <a:avLst/>
          </a:prstGeom>
          <a:solidFill>
            <a:srgbClr val="F8F8F8"/>
          </a:solidFill>
          <a:ln cap="rnd" cmpd="dbl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MX" sz="900" u="sng" dirty="0"/>
              <a:t>Descripción:</a:t>
            </a:r>
          </a:p>
          <a:p>
            <a:r>
              <a:rPr lang="es-VE" sz="900" b="1" dirty="0"/>
              <a:t>Cinta Decorativa para Rin</a:t>
            </a:r>
            <a:endParaRPr lang="es-VE" sz="900" dirty="0"/>
          </a:p>
          <a:p>
            <a:r>
              <a:rPr lang="es-VE" sz="900" dirty="0"/>
              <a:t>Medida: Universal</a:t>
            </a:r>
            <a:endParaRPr lang="es-MX" sz="900" dirty="0"/>
          </a:p>
        </p:txBody>
      </p:sp>
      <p:pic>
        <p:nvPicPr>
          <p:cNvPr id="49" name="Picture 17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191" t="7890" b="10837"/>
          <a:stretch/>
        </p:blipFill>
        <p:spPr bwMode="auto">
          <a:xfrm>
            <a:off x="6358237" y="897418"/>
            <a:ext cx="2378569" cy="1379454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14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49 CuadroTexto"/>
          <p:cNvSpPr txBox="1"/>
          <p:nvPr/>
        </p:nvSpPr>
        <p:spPr>
          <a:xfrm>
            <a:off x="6228185" y="2420888"/>
            <a:ext cx="1711531" cy="507831"/>
          </a:xfrm>
          <a:prstGeom prst="rect">
            <a:avLst/>
          </a:prstGeom>
          <a:solidFill>
            <a:srgbClr val="F8F8F8"/>
          </a:solidFill>
          <a:ln cap="rnd" cmpd="dbl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MX" sz="900" u="sng" dirty="0"/>
              <a:t>Descripción:</a:t>
            </a:r>
          </a:p>
          <a:p>
            <a:r>
              <a:rPr lang="es-VE" sz="900" b="1" dirty="0"/>
              <a:t>Cinta Decorativa para Rin (Set)</a:t>
            </a:r>
            <a:r>
              <a:rPr lang="es-VE" sz="900" dirty="0"/>
              <a:t> </a:t>
            </a:r>
          </a:p>
          <a:p>
            <a:r>
              <a:rPr lang="es-VE" sz="900" dirty="0"/>
              <a:t>Medida: Universal</a:t>
            </a:r>
            <a:endParaRPr lang="es-MX" sz="900" dirty="0"/>
          </a:p>
        </p:txBody>
      </p:sp>
      <p:sp>
        <p:nvSpPr>
          <p:cNvPr id="52" name="51 CuadroTexto"/>
          <p:cNvSpPr txBox="1"/>
          <p:nvPr/>
        </p:nvSpPr>
        <p:spPr>
          <a:xfrm>
            <a:off x="949634" y="5148994"/>
            <a:ext cx="1936367" cy="646331"/>
          </a:xfrm>
          <a:prstGeom prst="rect">
            <a:avLst/>
          </a:prstGeom>
          <a:solidFill>
            <a:srgbClr val="F8F8F8"/>
          </a:solidFill>
          <a:ln cap="rnd" cmpd="dbl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MX" sz="900" u="sng" dirty="0"/>
              <a:t>Descripción</a:t>
            </a:r>
          </a:p>
          <a:p>
            <a:r>
              <a:rPr lang="es-VE" sz="900" b="1" dirty="0"/>
              <a:t>Chapaleta Trasera (Colita de Pato)</a:t>
            </a:r>
          </a:p>
          <a:p>
            <a:r>
              <a:rPr lang="es-MX" sz="900" dirty="0"/>
              <a:t>Medida: Universal</a:t>
            </a:r>
          </a:p>
          <a:p>
            <a:r>
              <a:rPr lang="es-MX" sz="900" dirty="0"/>
              <a:t>Modelo: Varios</a:t>
            </a:r>
            <a:endParaRPr lang="es-VE" sz="900" dirty="0"/>
          </a:p>
        </p:txBody>
      </p:sp>
      <p:sp>
        <p:nvSpPr>
          <p:cNvPr id="53" name="52 CuadroTexto"/>
          <p:cNvSpPr txBox="1"/>
          <p:nvPr/>
        </p:nvSpPr>
        <p:spPr>
          <a:xfrm>
            <a:off x="3358818" y="5167132"/>
            <a:ext cx="1861255" cy="646331"/>
          </a:xfrm>
          <a:prstGeom prst="rect">
            <a:avLst/>
          </a:prstGeom>
          <a:solidFill>
            <a:srgbClr val="F8F8F8"/>
          </a:solidFill>
          <a:ln cap="rnd" cmpd="dbl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MX" sz="900" u="sng" dirty="0"/>
              <a:t>Descripción</a:t>
            </a:r>
          </a:p>
          <a:p>
            <a:r>
              <a:rPr lang="es-VE" sz="900" b="1" dirty="0"/>
              <a:t>Chapaleta Trasera (Colita de Pato)</a:t>
            </a:r>
          </a:p>
          <a:p>
            <a:r>
              <a:rPr lang="es-MX" sz="900" dirty="0"/>
              <a:t>Medida para universal</a:t>
            </a:r>
          </a:p>
          <a:p>
            <a:endParaRPr lang="es-VE" sz="900" dirty="0"/>
          </a:p>
        </p:txBody>
      </p:sp>
      <p:pic>
        <p:nvPicPr>
          <p:cNvPr id="54" name="Picture 13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21107" y="3527878"/>
            <a:ext cx="1880631" cy="1413290"/>
          </a:xfrm>
          <a:prstGeom prst="round2DiagRect">
            <a:avLst>
              <a:gd name="adj1" fmla="val 11720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14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17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355"/>
          <a:stretch/>
        </p:blipFill>
        <p:spPr bwMode="auto">
          <a:xfrm>
            <a:off x="6228185" y="3213439"/>
            <a:ext cx="1440160" cy="149241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14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55 CuadroTexto"/>
          <p:cNvSpPr txBox="1"/>
          <p:nvPr/>
        </p:nvSpPr>
        <p:spPr>
          <a:xfrm>
            <a:off x="6242122" y="5085181"/>
            <a:ext cx="1403648" cy="507831"/>
          </a:xfrm>
          <a:prstGeom prst="rect">
            <a:avLst/>
          </a:prstGeom>
          <a:solidFill>
            <a:srgbClr val="F8F8F8"/>
          </a:solidFill>
          <a:ln cap="rnd" cmpd="dbl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MX" sz="900" u="sng" dirty="0"/>
              <a:t>Descripción</a:t>
            </a:r>
          </a:p>
          <a:p>
            <a:r>
              <a:rPr lang="es-VE" sz="900" b="1" dirty="0"/>
              <a:t>Chapaleta Trasera</a:t>
            </a:r>
          </a:p>
          <a:p>
            <a:r>
              <a:rPr lang="es-MX" sz="900" dirty="0"/>
              <a:t>Medida para CG-150</a:t>
            </a:r>
          </a:p>
        </p:txBody>
      </p:sp>
      <p:sp>
        <p:nvSpPr>
          <p:cNvPr id="43" name="Título 1"/>
          <p:cNvSpPr txBox="1">
            <a:spLocks/>
          </p:cNvSpPr>
          <p:nvPr/>
        </p:nvSpPr>
        <p:spPr>
          <a:xfrm>
            <a:off x="1293444" y="3652055"/>
            <a:ext cx="1478356" cy="12171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Multi Repuestos</a:t>
            </a:r>
            <a:b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 Los Llanos C.A.</a:t>
            </a:r>
          </a:p>
        </p:txBody>
      </p:sp>
      <p:sp>
        <p:nvSpPr>
          <p:cNvPr id="44" name="Título 1"/>
          <p:cNvSpPr txBox="1">
            <a:spLocks/>
          </p:cNvSpPr>
          <p:nvPr/>
        </p:nvSpPr>
        <p:spPr>
          <a:xfrm>
            <a:off x="3669708" y="3356992"/>
            <a:ext cx="1478356" cy="12171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Multi Repuestos</a:t>
            </a:r>
            <a:b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 Los Llanos C.A.</a:t>
            </a:r>
          </a:p>
        </p:txBody>
      </p:sp>
      <p:sp>
        <p:nvSpPr>
          <p:cNvPr id="45" name="Título 1"/>
          <p:cNvSpPr txBox="1">
            <a:spLocks/>
          </p:cNvSpPr>
          <p:nvPr/>
        </p:nvSpPr>
        <p:spPr>
          <a:xfrm>
            <a:off x="6261997" y="3220468"/>
            <a:ext cx="1478356" cy="12171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Multi Repuestos</a:t>
            </a:r>
            <a:b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 Los Llanos C.A.</a:t>
            </a:r>
          </a:p>
        </p:txBody>
      </p:sp>
      <p:sp>
        <p:nvSpPr>
          <p:cNvPr id="46" name="Título 1"/>
          <p:cNvSpPr txBox="1">
            <a:spLocks/>
          </p:cNvSpPr>
          <p:nvPr/>
        </p:nvSpPr>
        <p:spPr>
          <a:xfrm>
            <a:off x="6804248" y="1059767"/>
            <a:ext cx="1478356" cy="12171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Multi Repuestos</a:t>
            </a:r>
            <a:b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 Los Llanos C.A.</a:t>
            </a:r>
          </a:p>
        </p:txBody>
      </p:sp>
      <p:sp>
        <p:nvSpPr>
          <p:cNvPr id="47" name="Título 1"/>
          <p:cNvSpPr txBox="1">
            <a:spLocks/>
          </p:cNvSpPr>
          <p:nvPr/>
        </p:nvSpPr>
        <p:spPr>
          <a:xfrm>
            <a:off x="3923928" y="980728"/>
            <a:ext cx="1478356" cy="12171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Multi Repuestos</a:t>
            </a:r>
            <a:b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 Los Llanos C.A.</a:t>
            </a:r>
          </a:p>
        </p:txBody>
      </p:sp>
      <p:sp>
        <p:nvSpPr>
          <p:cNvPr id="51" name="Título 1"/>
          <p:cNvSpPr txBox="1">
            <a:spLocks/>
          </p:cNvSpPr>
          <p:nvPr/>
        </p:nvSpPr>
        <p:spPr>
          <a:xfrm>
            <a:off x="1403648" y="980728"/>
            <a:ext cx="1478356" cy="12171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Multi Repuestos</a:t>
            </a:r>
            <a:b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 Los Llanos C.A.</a:t>
            </a:r>
          </a:p>
        </p:txBody>
      </p:sp>
      <p:grpSp>
        <p:nvGrpSpPr>
          <p:cNvPr id="58" name="8 Grupo"/>
          <p:cNvGrpSpPr/>
          <p:nvPr/>
        </p:nvGrpSpPr>
        <p:grpSpPr>
          <a:xfrm>
            <a:off x="2392929" y="5920151"/>
            <a:ext cx="7133627" cy="2227181"/>
            <a:chOff x="2386329" y="5920150"/>
            <a:chExt cx="7133627" cy="2227181"/>
          </a:xfrm>
        </p:grpSpPr>
        <p:sp>
          <p:nvSpPr>
            <p:cNvPr id="59" name="22 Documento"/>
            <p:cNvSpPr/>
            <p:nvPr/>
          </p:nvSpPr>
          <p:spPr>
            <a:xfrm rot="10176519">
              <a:off x="2388791" y="5920150"/>
              <a:ext cx="7043294" cy="1982655"/>
            </a:xfrm>
            <a:prstGeom prst="flowChartDocumen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60" name="23 Documento"/>
            <p:cNvSpPr/>
            <p:nvPr/>
          </p:nvSpPr>
          <p:spPr>
            <a:xfrm rot="10192481">
              <a:off x="2400447" y="5954303"/>
              <a:ext cx="7053924" cy="1982655"/>
            </a:xfrm>
            <a:prstGeom prst="flowChartDocument">
              <a:avLst/>
            </a:prstGeom>
            <a:solidFill>
              <a:srgbClr val="FF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61" name="24 Documento"/>
            <p:cNvSpPr/>
            <p:nvPr/>
          </p:nvSpPr>
          <p:spPr>
            <a:xfrm rot="10193874">
              <a:off x="2386329" y="6164676"/>
              <a:ext cx="7133627" cy="1982655"/>
            </a:xfrm>
            <a:prstGeom prst="flowChartDocument">
              <a:avLst/>
            </a:prstGeom>
            <a:gradFill flip="none" rotWithShape="1">
              <a:gsLst>
                <a:gs pos="0">
                  <a:schemeClr val="tx1">
                    <a:lumMod val="75000"/>
                    <a:lumOff val="25000"/>
                    <a:shade val="30000"/>
                    <a:satMod val="115000"/>
                  </a:schemeClr>
                </a:gs>
                <a:gs pos="50000">
                  <a:schemeClr val="tx1">
                    <a:lumMod val="75000"/>
                    <a:lumOff val="25000"/>
                    <a:shade val="67500"/>
                    <a:satMod val="115000"/>
                  </a:schemeClr>
                </a:gs>
                <a:gs pos="100000">
                  <a:schemeClr val="tx1">
                    <a:lumMod val="75000"/>
                    <a:lumOff val="25000"/>
                    <a:shade val="100000"/>
                    <a:satMod val="115000"/>
                  </a:schemeClr>
                </a:gs>
              </a:gsLst>
              <a:lin ang="8100000" scaled="1"/>
              <a:tileRect/>
            </a:gra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</p:grpSp>
      <p:sp>
        <p:nvSpPr>
          <p:cNvPr id="64" name="21 Rectángulo"/>
          <p:cNvSpPr/>
          <p:nvPr/>
        </p:nvSpPr>
        <p:spPr>
          <a:xfrm>
            <a:off x="17482" y="168884"/>
            <a:ext cx="677108" cy="4824536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vert="vert270"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x-none" sz="3200" b="1" spc="50" dirty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NUESTROS PRODUCTOS</a:t>
            </a:r>
            <a:endParaRPr lang="es-ES" sz="3200" b="1" spc="50" dirty="0">
              <a:ln w="11430"/>
              <a:solidFill>
                <a:srgbClr val="FF000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67" name="Documento 6"/>
          <p:cNvSpPr/>
          <p:nvPr/>
        </p:nvSpPr>
        <p:spPr>
          <a:xfrm>
            <a:off x="3635896" y="-13915"/>
            <a:ext cx="5480431" cy="764704"/>
          </a:xfrm>
          <a:prstGeom prst="flowChartDocument">
            <a:avLst/>
          </a:prstGeom>
          <a:solidFill>
            <a:schemeClr val="tx2">
              <a:lumMod val="75000"/>
              <a:alpha val="74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VE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CINTA DECORATIVA-CHAPALETA</a:t>
            </a:r>
          </a:p>
        </p:txBody>
      </p:sp>
    </p:spTree>
    <p:extLst>
      <p:ext uri="{BB962C8B-B14F-4D97-AF65-F5344CB8AC3E}">
        <p14:creationId xmlns:p14="http://schemas.microsoft.com/office/powerpoint/2010/main" val="20632599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40 CuadroTexto"/>
          <p:cNvSpPr txBox="1"/>
          <p:nvPr/>
        </p:nvSpPr>
        <p:spPr>
          <a:xfrm>
            <a:off x="2716130" y="5251379"/>
            <a:ext cx="1464308" cy="646331"/>
          </a:xfrm>
          <a:prstGeom prst="rect">
            <a:avLst/>
          </a:prstGeom>
          <a:solidFill>
            <a:srgbClr val="F8F8F8"/>
          </a:solidFill>
          <a:ln cap="rnd" cmpd="dbl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MX" sz="900" u="sng" dirty="0"/>
              <a:t>Descripción:</a:t>
            </a:r>
          </a:p>
          <a:p>
            <a:r>
              <a:rPr lang="es-VE" sz="900" b="1" dirty="0"/>
              <a:t>CONO O BOCINA CENTRAL DE BICICLETA</a:t>
            </a:r>
          </a:p>
          <a:p>
            <a:r>
              <a:rPr lang="es-VE" sz="900" dirty="0"/>
              <a:t>Medida: UNIVERSAL</a:t>
            </a:r>
          </a:p>
        </p:txBody>
      </p:sp>
      <p:sp>
        <p:nvSpPr>
          <p:cNvPr id="48" name="40 CuadroTexto"/>
          <p:cNvSpPr txBox="1"/>
          <p:nvPr/>
        </p:nvSpPr>
        <p:spPr>
          <a:xfrm>
            <a:off x="4486179" y="5368085"/>
            <a:ext cx="1172147" cy="784830"/>
          </a:xfrm>
          <a:prstGeom prst="rect">
            <a:avLst/>
          </a:prstGeom>
          <a:solidFill>
            <a:srgbClr val="F8F8F8"/>
          </a:solidFill>
          <a:ln cap="rnd" cmpd="dbl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MX" sz="900" u="sng" dirty="0"/>
              <a:t>Descripción</a:t>
            </a:r>
          </a:p>
          <a:p>
            <a:r>
              <a:rPr lang="es-VE" sz="900" b="1" dirty="0"/>
              <a:t>CORNETA ELÉCTRICA DOBLE</a:t>
            </a:r>
            <a:endParaRPr lang="es-VE" sz="900" dirty="0"/>
          </a:p>
          <a:p>
            <a:r>
              <a:rPr lang="es-VE" sz="900" dirty="0"/>
              <a:t>Medida Para  Empire</a:t>
            </a:r>
          </a:p>
          <a:p>
            <a:r>
              <a:rPr lang="es-VE" sz="900" dirty="0"/>
              <a:t>Modelo  Cromada</a:t>
            </a:r>
          </a:p>
        </p:txBody>
      </p:sp>
      <p:sp>
        <p:nvSpPr>
          <p:cNvPr id="52" name="49 CuadroTexto"/>
          <p:cNvSpPr txBox="1"/>
          <p:nvPr/>
        </p:nvSpPr>
        <p:spPr>
          <a:xfrm>
            <a:off x="8251190" y="4046457"/>
            <a:ext cx="787944" cy="1061829"/>
          </a:xfrm>
          <a:prstGeom prst="rect">
            <a:avLst/>
          </a:prstGeom>
          <a:solidFill>
            <a:srgbClr val="F8F8F8"/>
          </a:solidFill>
          <a:ln cap="rnd" cmpd="dbl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MX" sz="900" u="sng" dirty="0"/>
              <a:t>Descripción</a:t>
            </a:r>
          </a:p>
          <a:p>
            <a:r>
              <a:rPr lang="es-VE" sz="900" b="1" dirty="0"/>
              <a:t>CORNETA ELÉCTRICA</a:t>
            </a:r>
          </a:p>
          <a:p>
            <a:r>
              <a:rPr lang="es-VE" sz="900" dirty="0"/>
              <a:t>Medida: Para CG-150</a:t>
            </a:r>
          </a:p>
          <a:p>
            <a:r>
              <a:rPr lang="es-VE" sz="900" dirty="0"/>
              <a:t>Modelo  Negra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1916" y="842903"/>
            <a:ext cx="1312136" cy="1488377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3" name="Imagen 2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190" b="28417"/>
          <a:stretch/>
        </p:blipFill>
        <p:spPr>
          <a:xfrm>
            <a:off x="26717" y="6107910"/>
            <a:ext cx="3160379" cy="806692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0625" y="823135"/>
            <a:ext cx="1794694" cy="125664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5" name="4 Conector recto"/>
          <p:cNvCxnSpPr/>
          <p:nvPr/>
        </p:nvCxnSpPr>
        <p:spPr>
          <a:xfrm>
            <a:off x="3583551" y="1"/>
            <a:ext cx="0" cy="69985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" name="5 Conector recto"/>
          <p:cNvCxnSpPr/>
          <p:nvPr/>
        </p:nvCxnSpPr>
        <p:spPr>
          <a:xfrm>
            <a:off x="3511543" y="-1"/>
            <a:ext cx="0" cy="6998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40" name="Picture 1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90649" y="792374"/>
            <a:ext cx="1429123" cy="140230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14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40 CuadroTexto"/>
          <p:cNvSpPr txBox="1"/>
          <p:nvPr/>
        </p:nvSpPr>
        <p:spPr>
          <a:xfrm>
            <a:off x="1005412" y="2419091"/>
            <a:ext cx="1904192" cy="646331"/>
          </a:xfrm>
          <a:prstGeom prst="rect">
            <a:avLst/>
          </a:prstGeom>
          <a:solidFill>
            <a:srgbClr val="F8F8F8"/>
          </a:solidFill>
          <a:ln cap="rnd" cmpd="dbl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MX" sz="900" u="sng" dirty="0"/>
              <a:t>Descripción:</a:t>
            </a:r>
          </a:p>
          <a:p>
            <a:r>
              <a:rPr lang="es-VE" sz="900" b="1" dirty="0"/>
              <a:t>CORONA Rayada Plateada</a:t>
            </a:r>
          </a:p>
          <a:p>
            <a:r>
              <a:rPr lang="es-VE" sz="900" dirty="0"/>
              <a:t>Medida:  36T , 38T,</a:t>
            </a:r>
          </a:p>
          <a:p>
            <a:r>
              <a:rPr lang="es-VE" sz="900" dirty="0"/>
              <a:t>Modelo: MD HUECO GRANDE</a:t>
            </a:r>
          </a:p>
        </p:txBody>
      </p:sp>
      <p:sp>
        <p:nvSpPr>
          <p:cNvPr id="42" name="41 CuadroTexto"/>
          <p:cNvSpPr txBox="1"/>
          <p:nvPr/>
        </p:nvSpPr>
        <p:spPr>
          <a:xfrm>
            <a:off x="2920927" y="2449711"/>
            <a:ext cx="1801906" cy="646331"/>
          </a:xfrm>
          <a:prstGeom prst="rect">
            <a:avLst/>
          </a:prstGeom>
          <a:solidFill>
            <a:srgbClr val="F8F8F8"/>
          </a:solidFill>
          <a:ln cap="rnd" cmpd="dbl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MX" sz="900" u="sng" dirty="0"/>
              <a:t>Descripción:</a:t>
            </a:r>
          </a:p>
          <a:p>
            <a:r>
              <a:rPr lang="es-VE" sz="900" b="1" dirty="0"/>
              <a:t>CORONA Rayada Negra</a:t>
            </a:r>
          </a:p>
          <a:p>
            <a:r>
              <a:rPr lang="es-VE" sz="900" dirty="0"/>
              <a:t>Medida:  36T , 38T, 39T </a:t>
            </a:r>
          </a:p>
          <a:p>
            <a:r>
              <a:rPr lang="es-VE" sz="900" dirty="0"/>
              <a:t>Modelo: para Bera / León / Horse</a:t>
            </a:r>
          </a:p>
        </p:txBody>
      </p:sp>
      <p:pic>
        <p:nvPicPr>
          <p:cNvPr id="49" name="Picture 17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82738" y="842903"/>
            <a:ext cx="1337188" cy="135875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14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49 CuadroTexto"/>
          <p:cNvSpPr txBox="1"/>
          <p:nvPr/>
        </p:nvSpPr>
        <p:spPr>
          <a:xfrm>
            <a:off x="6837268" y="2432744"/>
            <a:ext cx="2160240" cy="646331"/>
          </a:xfrm>
          <a:prstGeom prst="rect">
            <a:avLst/>
          </a:prstGeom>
          <a:solidFill>
            <a:srgbClr val="F8F8F8"/>
          </a:solidFill>
          <a:ln cap="rnd" cmpd="dbl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MX" sz="900" u="sng" dirty="0"/>
              <a:t>Descripción:</a:t>
            </a:r>
          </a:p>
          <a:p>
            <a:r>
              <a:rPr lang="es-VE" sz="900" b="1" dirty="0"/>
              <a:t>CORONA Rayada Plateada</a:t>
            </a:r>
          </a:p>
          <a:p>
            <a:r>
              <a:rPr lang="es-VE" sz="900" dirty="0"/>
              <a:t>Medida:  36 , 38, 39</a:t>
            </a:r>
          </a:p>
          <a:p>
            <a:r>
              <a:rPr lang="es-VE" sz="900" dirty="0"/>
              <a:t>Modelo: para CG-150</a:t>
            </a:r>
          </a:p>
        </p:txBody>
      </p:sp>
      <p:sp>
        <p:nvSpPr>
          <p:cNvPr id="44" name="Título 1"/>
          <p:cNvSpPr txBox="1">
            <a:spLocks/>
          </p:cNvSpPr>
          <p:nvPr/>
        </p:nvSpPr>
        <p:spPr>
          <a:xfrm>
            <a:off x="1005412" y="908720"/>
            <a:ext cx="1478356" cy="12171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Multi Repuestos</a:t>
            </a:r>
            <a:b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 Los Llanos C.A.</a:t>
            </a:r>
          </a:p>
        </p:txBody>
      </p:sp>
      <p:sp>
        <p:nvSpPr>
          <p:cNvPr id="53" name="Título 1"/>
          <p:cNvSpPr txBox="1">
            <a:spLocks/>
          </p:cNvSpPr>
          <p:nvPr/>
        </p:nvSpPr>
        <p:spPr>
          <a:xfrm>
            <a:off x="3085585" y="914910"/>
            <a:ext cx="1478356" cy="12171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Multi Repuestos</a:t>
            </a:r>
            <a:b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 Los Llanos C.A.</a:t>
            </a:r>
          </a:p>
        </p:txBody>
      </p:sp>
      <p:sp>
        <p:nvSpPr>
          <p:cNvPr id="55" name="Título 1"/>
          <p:cNvSpPr txBox="1">
            <a:spLocks/>
          </p:cNvSpPr>
          <p:nvPr/>
        </p:nvSpPr>
        <p:spPr>
          <a:xfrm>
            <a:off x="7025003" y="842903"/>
            <a:ext cx="1478356" cy="12171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Multi Repuestos</a:t>
            </a:r>
            <a:b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 Los Llanos C.A.</a:t>
            </a:r>
          </a:p>
        </p:txBody>
      </p:sp>
      <p:grpSp>
        <p:nvGrpSpPr>
          <p:cNvPr id="43" name="8 Grupo"/>
          <p:cNvGrpSpPr/>
          <p:nvPr/>
        </p:nvGrpSpPr>
        <p:grpSpPr>
          <a:xfrm>
            <a:off x="2392929" y="5920151"/>
            <a:ext cx="7133627" cy="2227181"/>
            <a:chOff x="2386329" y="5920150"/>
            <a:chExt cx="7133627" cy="2227181"/>
          </a:xfrm>
        </p:grpSpPr>
        <p:sp>
          <p:nvSpPr>
            <p:cNvPr id="45" name="22 Documento"/>
            <p:cNvSpPr/>
            <p:nvPr/>
          </p:nvSpPr>
          <p:spPr>
            <a:xfrm rot="10176519">
              <a:off x="2388791" y="5920150"/>
              <a:ext cx="7043294" cy="1982655"/>
            </a:xfrm>
            <a:prstGeom prst="flowChartDocumen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46" name="23 Documento"/>
            <p:cNvSpPr/>
            <p:nvPr/>
          </p:nvSpPr>
          <p:spPr>
            <a:xfrm rot="10192481">
              <a:off x="2400447" y="5954303"/>
              <a:ext cx="7053924" cy="1982655"/>
            </a:xfrm>
            <a:prstGeom prst="flowChartDocument">
              <a:avLst/>
            </a:prstGeom>
            <a:solidFill>
              <a:srgbClr val="FF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47" name="24 Documento"/>
            <p:cNvSpPr/>
            <p:nvPr/>
          </p:nvSpPr>
          <p:spPr>
            <a:xfrm rot="10193874">
              <a:off x="2386329" y="6164676"/>
              <a:ext cx="7133627" cy="1982655"/>
            </a:xfrm>
            <a:prstGeom prst="flowChartDocument">
              <a:avLst/>
            </a:prstGeom>
            <a:gradFill flip="none" rotWithShape="1">
              <a:gsLst>
                <a:gs pos="0">
                  <a:schemeClr val="tx1">
                    <a:lumMod val="75000"/>
                    <a:lumOff val="25000"/>
                    <a:shade val="30000"/>
                    <a:satMod val="115000"/>
                  </a:schemeClr>
                </a:gs>
                <a:gs pos="50000">
                  <a:schemeClr val="tx1">
                    <a:lumMod val="75000"/>
                    <a:lumOff val="25000"/>
                    <a:shade val="67500"/>
                    <a:satMod val="115000"/>
                  </a:schemeClr>
                </a:gs>
                <a:gs pos="100000">
                  <a:schemeClr val="tx1">
                    <a:lumMod val="75000"/>
                    <a:lumOff val="25000"/>
                    <a:shade val="100000"/>
                    <a:satMod val="115000"/>
                  </a:schemeClr>
                </a:gs>
              </a:gsLst>
              <a:lin ang="8100000" scaled="1"/>
              <a:tileRect/>
            </a:gra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</p:grpSp>
      <p:sp>
        <p:nvSpPr>
          <p:cNvPr id="56" name="21 Rectángulo"/>
          <p:cNvSpPr/>
          <p:nvPr/>
        </p:nvSpPr>
        <p:spPr>
          <a:xfrm>
            <a:off x="17482" y="168884"/>
            <a:ext cx="677108" cy="4824536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vert="vert270"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x-none" sz="3200" b="1" spc="50" dirty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NUESTROS PRODUCTOS</a:t>
            </a:r>
            <a:endParaRPr lang="es-ES" sz="3200" b="1" spc="50" dirty="0">
              <a:ln w="11430"/>
              <a:solidFill>
                <a:srgbClr val="FF000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59" name="Documento 6"/>
          <p:cNvSpPr/>
          <p:nvPr/>
        </p:nvSpPr>
        <p:spPr>
          <a:xfrm>
            <a:off x="3656429" y="-4696"/>
            <a:ext cx="5480431" cy="764704"/>
          </a:xfrm>
          <a:prstGeom prst="flowChartDocument">
            <a:avLst/>
          </a:prstGeom>
          <a:solidFill>
            <a:schemeClr val="tx2">
              <a:lumMod val="75000"/>
              <a:alpha val="74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VE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CORONAS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64" t="35459" r="12342" b="36682"/>
          <a:stretch/>
        </p:blipFill>
        <p:spPr>
          <a:xfrm>
            <a:off x="954027" y="4626199"/>
            <a:ext cx="1644744" cy="101568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21" name="Título 1"/>
          <p:cNvSpPr txBox="1">
            <a:spLocks/>
          </p:cNvSpPr>
          <p:nvPr/>
        </p:nvSpPr>
        <p:spPr>
          <a:xfrm>
            <a:off x="4808254" y="1220999"/>
            <a:ext cx="1478356" cy="11351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Multi Repuestos</a:t>
            </a:r>
            <a:b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 Los Llanos C.A.</a:t>
            </a:r>
          </a:p>
        </p:txBody>
      </p:sp>
      <p:sp>
        <p:nvSpPr>
          <p:cNvPr id="25" name="41 CuadroTexto"/>
          <p:cNvSpPr txBox="1"/>
          <p:nvPr/>
        </p:nvSpPr>
        <p:spPr>
          <a:xfrm>
            <a:off x="4771606" y="2449710"/>
            <a:ext cx="2016224" cy="646331"/>
          </a:xfrm>
          <a:prstGeom prst="rect">
            <a:avLst/>
          </a:prstGeom>
          <a:solidFill>
            <a:srgbClr val="F8F8F8"/>
          </a:solidFill>
          <a:ln cap="rnd" cmpd="dbl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MX" sz="900" u="sng" dirty="0"/>
              <a:t>Descripción:</a:t>
            </a:r>
          </a:p>
          <a:p>
            <a:r>
              <a:rPr lang="es-VE" sz="900" b="1" dirty="0"/>
              <a:t>CORONA Rayada Negra</a:t>
            </a:r>
          </a:p>
          <a:p>
            <a:r>
              <a:rPr lang="es-VE" sz="900" dirty="0"/>
              <a:t>Medida:  36T , 38T, 39T </a:t>
            </a:r>
          </a:p>
          <a:p>
            <a:r>
              <a:rPr lang="es-VE" sz="900" dirty="0"/>
              <a:t>Modelo: para Bera / León / Horse</a:t>
            </a:r>
          </a:p>
        </p:txBody>
      </p:sp>
      <p:cxnSp>
        <p:nvCxnSpPr>
          <p:cNvPr id="26" name="4 Conector recto"/>
          <p:cNvCxnSpPr/>
          <p:nvPr/>
        </p:nvCxnSpPr>
        <p:spPr>
          <a:xfrm>
            <a:off x="3692443" y="3509520"/>
            <a:ext cx="0" cy="69985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7" name="5 Conector recto"/>
          <p:cNvCxnSpPr/>
          <p:nvPr/>
        </p:nvCxnSpPr>
        <p:spPr>
          <a:xfrm>
            <a:off x="3620435" y="3509518"/>
            <a:ext cx="0" cy="6998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8" name="Documento 6"/>
          <p:cNvSpPr/>
          <p:nvPr/>
        </p:nvSpPr>
        <p:spPr>
          <a:xfrm>
            <a:off x="733871" y="3544359"/>
            <a:ext cx="2801961" cy="764704"/>
          </a:xfrm>
          <a:prstGeom prst="flowChartDocument">
            <a:avLst/>
          </a:prstGeom>
          <a:solidFill>
            <a:schemeClr val="tx2">
              <a:lumMod val="75000"/>
              <a:alpha val="74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VE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CONO</a:t>
            </a:r>
          </a:p>
        </p:txBody>
      </p:sp>
      <p:sp>
        <p:nvSpPr>
          <p:cNvPr id="29" name="Título 1"/>
          <p:cNvSpPr txBox="1">
            <a:spLocks/>
          </p:cNvSpPr>
          <p:nvPr/>
        </p:nvSpPr>
        <p:spPr>
          <a:xfrm>
            <a:off x="1042601" y="4522902"/>
            <a:ext cx="1531910" cy="1503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Multi Repuestos</a:t>
            </a:r>
            <a:b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 Los Llanos C.A.</a:t>
            </a:r>
          </a:p>
        </p:txBody>
      </p:sp>
      <p:cxnSp>
        <p:nvCxnSpPr>
          <p:cNvPr id="30" name="4 Conector recto"/>
          <p:cNvCxnSpPr/>
          <p:nvPr/>
        </p:nvCxnSpPr>
        <p:spPr>
          <a:xfrm>
            <a:off x="5182733" y="3230316"/>
            <a:ext cx="0" cy="69985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1" name="5 Conector recto"/>
          <p:cNvCxnSpPr/>
          <p:nvPr/>
        </p:nvCxnSpPr>
        <p:spPr>
          <a:xfrm>
            <a:off x="5110725" y="3230314"/>
            <a:ext cx="0" cy="6998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2" name="Documento 6"/>
          <p:cNvSpPr/>
          <p:nvPr/>
        </p:nvSpPr>
        <p:spPr>
          <a:xfrm>
            <a:off x="5243457" y="3236702"/>
            <a:ext cx="3893403" cy="764704"/>
          </a:xfrm>
          <a:prstGeom prst="flowChartDocument">
            <a:avLst/>
          </a:prstGeom>
          <a:solidFill>
            <a:schemeClr val="tx2">
              <a:lumMod val="75000"/>
              <a:alpha val="74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VE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CORNETAS</a:t>
            </a:r>
          </a:p>
        </p:txBody>
      </p:sp>
      <p:pic>
        <p:nvPicPr>
          <p:cNvPr id="39" name="Picture 14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20444" y="4241782"/>
            <a:ext cx="1692863" cy="100824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14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13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31218" y="4211742"/>
            <a:ext cx="1385780" cy="1039334"/>
          </a:xfrm>
          <a:prstGeom prst="round2DiagRect">
            <a:avLst>
              <a:gd name="adj1" fmla="val 11720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14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Título 1"/>
          <p:cNvSpPr txBox="1">
            <a:spLocks/>
          </p:cNvSpPr>
          <p:nvPr/>
        </p:nvSpPr>
        <p:spPr>
          <a:xfrm>
            <a:off x="4705696" y="4446296"/>
            <a:ext cx="1478356" cy="10962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Multi Repuestos</a:t>
            </a:r>
            <a:b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 Los Llanos C.A.</a:t>
            </a:r>
          </a:p>
        </p:txBody>
      </p:sp>
      <p:sp>
        <p:nvSpPr>
          <p:cNvPr id="57" name="Título 1"/>
          <p:cNvSpPr txBox="1">
            <a:spLocks/>
          </p:cNvSpPr>
          <p:nvPr/>
        </p:nvSpPr>
        <p:spPr>
          <a:xfrm>
            <a:off x="6707112" y="4017647"/>
            <a:ext cx="1478356" cy="12171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Multi Repuestos</a:t>
            </a:r>
            <a:b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 Los Llanos C.A.</a:t>
            </a:r>
          </a:p>
        </p:txBody>
      </p:sp>
    </p:spTree>
    <p:extLst>
      <p:ext uri="{BB962C8B-B14F-4D97-AF65-F5344CB8AC3E}">
        <p14:creationId xmlns:p14="http://schemas.microsoft.com/office/powerpoint/2010/main" val="6236404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r="27481" b="18206"/>
          <a:stretch/>
        </p:blipFill>
        <p:spPr>
          <a:xfrm>
            <a:off x="6825566" y="3337703"/>
            <a:ext cx="1277656" cy="1498354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08" t="25850" r="33829" b="38450"/>
          <a:stretch/>
        </p:blipFill>
        <p:spPr>
          <a:xfrm>
            <a:off x="5122419" y="3331496"/>
            <a:ext cx="1027492" cy="146405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5586" y="3331496"/>
            <a:ext cx="1478356" cy="143009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655" y="3335508"/>
            <a:ext cx="1834882" cy="142189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396" y="858560"/>
            <a:ext cx="1568297" cy="1517627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9714" y="850547"/>
            <a:ext cx="1611786" cy="1533654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6955" y="845540"/>
            <a:ext cx="1378420" cy="160774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2864" y="808497"/>
            <a:ext cx="1531662" cy="1592457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22" name="40 CuadroTexto"/>
          <p:cNvSpPr txBox="1"/>
          <p:nvPr/>
        </p:nvSpPr>
        <p:spPr>
          <a:xfrm>
            <a:off x="811345" y="4983166"/>
            <a:ext cx="2130872" cy="507831"/>
          </a:xfrm>
          <a:prstGeom prst="rect">
            <a:avLst/>
          </a:prstGeom>
          <a:solidFill>
            <a:srgbClr val="F8F8F8"/>
          </a:solidFill>
          <a:ln cap="rnd" cmpd="dbl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MX" sz="900" u="sng" dirty="0"/>
              <a:t>Descripción:</a:t>
            </a:r>
          </a:p>
          <a:p>
            <a:r>
              <a:rPr lang="es-MX" sz="900" b="1" u="sng" dirty="0"/>
              <a:t>HORSE 150</a:t>
            </a:r>
          </a:p>
          <a:p>
            <a:r>
              <a:rPr lang="es-VE" sz="900" dirty="0"/>
              <a:t>Medida: HORSE</a:t>
            </a:r>
          </a:p>
        </p:txBody>
      </p:sp>
      <p:sp>
        <p:nvSpPr>
          <p:cNvPr id="48" name="40 CuadroTexto"/>
          <p:cNvSpPr txBox="1"/>
          <p:nvPr/>
        </p:nvSpPr>
        <p:spPr>
          <a:xfrm>
            <a:off x="2907323" y="4928685"/>
            <a:ext cx="1669997" cy="507831"/>
          </a:xfrm>
          <a:prstGeom prst="rect">
            <a:avLst/>
          </a:prstGeom>
          <a:solidFill>
            <a:srgbClr val="F8F8F8"/>
          </a:solidFill>
          <a:ln cap="rnd" cmpd="dbl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MX" sz="900" u="sng" dirty="0"/>
              <a:t>Descripción</a:t>
            </a:r>
          </a:p>
          <a:p>
            <a:r>
              <a:rPr lang="es-VE" sz="900" b="1" dirty="0"/>
              <a:t>BERA SOCIALISTA</a:t>
            </a:r>
            <a:endParaRPr lang="es-VE" sz="900" dirty="0"/>
          </a:p>
          <a:p>
            <a:r>
              <a:rPr lang="es-VE" sz="900" dirty="0"/>
              <a:t>Medida Para BERA SOCIALISTA</a:t>
            </a:r>
          </a:p>
        </p:txBody>
      </p:sp>
      <p:pic>
        <p:nvPicPr>
          <p:cNvPr id="23" name="Imagen 22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190" b="28417"/>
          <a:stretch/>
        </p:blipFill>
        <p:spPr>
          <a:xfrm>
            <a:off x="26717" y="6107910"/>
            <a:ext cx="3160379" cy="806692"/>
          </a:xfrm>
          <a:prstGeom prst="rect">
            <a:avLst/>
          </a:prstGeom>
        </p:spPr>
      </p:pic>
      <p:cxnSp>
        <p:nvCxnSpPr>
          <p:cNvPr id="5" name="4 Conector recto"/>
          <p:cNvCxnSpPr/>
          <p:nvPr/>
        </p:nvCxnSpPr>
        <p:spPr>
          <a:xfrm>
            <a:off x="3583551" y="1"/>
            <a:ext cx="0" cy="69985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" name="5 Conector recto"/>
          <p:cNvCxnSpPr/>
          <p:nvPr/>
        </p:nvCxnSpPr>
        <p:spPr>
          <a:xfrm>
            <a:off x="3511543" y="-1"/>
            <a:ext cx="0" cy="6998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4" name="Título 1"/>
          <p:cNvSpPr txBox="1">
            <a:spLocks/>
          </p:cNvSpPr>
          <p:nvPr/>
        </p:nvSpPr>
        <p:spPr>
          <a:xfrm>
            <a:off x="1005412" y="908720"/>
            <a:ext cx="1478356" cy="12171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Multi Repuestos</a:t>
            </a:r>
            <a:b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 Los Llanos C.A.</a:t>
            </a:r>
          </a:p>
        </p:txBody>
      </p:sp>
      <p:sp>
        <p:nvSpPr>
          <p:cNvPr id="53" name="Título 1"/>
          <p:cNvSpPr txBox="1">
            <a:spLocks/>
          </p:cNvSpPr>
          <p:nvPr/>
        </p:nvSpPr>
        <p:spPr>
          <a:xfrm>
            <a:off x="3085585" y="914910"/>
            <a:ext cx="1478356" cy="12171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Multi Repuestos</a:t>
            </a:r>
            <a:b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 Los Llanos C.A.</a:t>
            </a:r>
          </a:p>
        </p:txBody>
      </p:sp>
      <p:sp>
        <p:nvSpPr>
          <p:cNvPr id="55" name="Título 1"/>
          <p:cNvSpPr txBox="1">
            <a:spLocks/>
          </p:cNvSpPr>
          <p:nvPr/>
        </p:nvSpPr>
        <p:spPr>
          <a:xfrm>
            <a:off x="7025003" y="842903"/>
            <a:ext cx="1478356" cy="12171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Multi Repuestos</a:t>
            </a:r>
            <a:b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 Los Llanos C.A.</a:t>
            </a:r>
          </a:p>
        </p:txBody>
      </p:sp>
      <p:grpSp>
        <p:nvGrpSpPr>
          <p:cNvPr id="43" name="8 Grupo"/>
          <p:cNvGrpSpPr/>
          <p:nvPr/>
        </p:nvGrpSpPr>
        <p:grpSpPr>
          <a:xfrm>
            <a:off x="2392929" y="5920151"/>
            <a:ext cx="7133627" cy="2227181"/>
            <a:chOff x="2386329" y="5920150"/>
            <a:chExt cx="7133627" cy="2227181"/>
          </a:xfrm>
        </p:grpSpPr>
        <p:sp>
          <p:nvSpPr>
            <p:cNvPr id="45" name="22 Documento"/>
            <p:cNvSpPr/>
            <p:nvPr/>
          </p:nvSpPr>
          <p:spPr>
            <a:xfrm rot="10176519">
              <a:off x="2388791" y="5920150"/>
              <a:ext cx="7043294" cy="1982655"/>
            </a:xfrm>
            <a:prstGeom prst="flowChartDocumen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46" name="23 Documento"/>
            <p:cNvSpPr/>
            <p:nvPr/>
          </p:nvSpPr>
          <p:spPr>
            <a:xfrm rot="10192481">
              <a:off x="2400447" y="5954303"/>
              <a:ext cx="7053924" cy="1982655"/>
            </a:xfrm>
            <a:prstGeom prst="flowChartDocument">
              <a:avLst/>
            </a:prstGeom>
            <a:solidFill>
              <a:srgbClr val="FF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47" name="24 Documento"/>
            <p:cNvSpPr/>
            <p:nvPr/>
          </p:nvSpPr>
          <p:spPr>
            <a:xfrm rot="10193874">
              <a:off x="2386329" y="6164676"/>
              <a:ext cx="7133627" cy="1982655"/>
            </a:xfrm>
            <a:prstGeom prst="flowChartDocument">
              <a:avLst/>
            </a:prstGeom>
            <a:gradFill flip="none" rotWithShape="1">
              <a:gsLst>
                <a:gs pos="0">
                  <a:schemeClr val="tx1">
                    <a:lumMod val="75000"/>
                    <a:lumOff val="25000"/>
                    <a:shade val="30000"/>
                    <a:satMod val="115000"/>
                  </a:schemeClr>
                </a:gs>
                <a:gs pos="50000">
                  <a:schemeClr val="tx1">
                    <a:lumMod val="75000"/>
                    <a:lumOff val="25000"/>
                    <a:shade val="67500"/>
                    <a:satMod val="115000"/>
                  </a:schemeClr>
                </a:gs>
                <a:gs pos="100000">
                  <a:schemeClr val="tx1">
                    <a:lumMod val="75000"/>
                    <a:lumOff val="25000"/>
                    <a:shade val="100000"/>
                    <a:satMod val="115000"/>
                  </a:schemeClr>
                </a:gs>
              </a:gsLst>
              <a:lin ang="8100000" scaled="1"/>
              <a:tileRect/>
            </a:gra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</p:grpSp>
      <p:sp>
        <p:nvSpPr>
          <p:cNvPr id="56" name="21 Rectángulo"/>
          <p:cNvSpPr/>
          <p:nvPr/>
        </p:nvSpPr>
        <p:spPr>
          <a:xfrm>
            <a:off x="17482" y="168884"/>
            <a:ext cx="677108" cy="4824536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vert="vert270"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x-none" sz="3200" b="1" spc="50" dirty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NUESTROS PRODUCTOS</a:t>
            </a:r>
            <a:endParaRPr lang="es-ES" sz="3200" b="1" spc="50" dirty="0">
              <a:ln w="11430"/>
              <a:solidFill>
                <a:srgbClr val="FF000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59" name="Documento 6"/>
          <p:cNvSpPr/>
          <p:nvPr/>
        </p:nvSpPr>
        <p:spPr>
          <a:xfrm>
            <a:off x="3656429" y="-4696"/>
            <a:ext cx="5480431" cy="764704"/>
          </a:xfrm>
          <a:prstGeom prst="flowChartDocument">
            <a:avLst/>
          </a:prstGeom>
          <a:solidFill>
            <a:schemeClr val="tx2">
              <a:lumMod val="75000"/>
              <a:alpha val="74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VE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COMANDOS- COCHINITOS</a:t>
            </a:r>
          </a:p>
        </p:txBody>
      </p:sp>
      <p:sp>
        <p:nvSpPr>
          <p:cNvPr id="21" name="Título 1"/>
          <p:cNvSpPr txBox="1">
            <a:spLocks/>
          </p:cNvSpPr>
          <p:nvPr/>
        </p:nvSpPr>
        <p:spPr>
          <a:xfrm>
            <a:off x="4808254" y="1220999"/>
            <a:ext cx="1478356" cy="11351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Multi Repuestos</a:t>
            </a:r>
            <a:b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 Los Llanos C.A.</a:t>
            </a:r>
          </a:p>
        </p:txBody>
      </p:sp>
      <p:sp>
        <p:nvSpPr>
          <p:cNvPr id="29" name="Título 1"/>
          <p:cNvSpPr txBox="1">
            <a:spLocks/>
          </p:cNvSpPr>
          <p:nvPr/>
        </p:nvSpPr>
        <p:spPr>
          <a:xfrm>
            <a:off x="1005412" y="3293514"/>
            <a:ext cx="1531910" cy="1503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Multi Repuestos</a:t>
            </a:r>
            <a:b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 Los Llanos C.A.</a:t>
            </a:r>
          </a:p>
        </p:txBody>
      </p:sp>
      <p:sp>
        <p:nvSpPr>
          <p:cNvPr id="54" name="Título 1"/>
          <p:cNvSpPr txBox="1">
            <a:spLocks/>
          </p:cNvSpPr>
          <p:nvPr/>
        </p:nvSpPr>
        <p:spPr>
          <a:xfrm>
            <a:off x="3003144" y="3531052"/>
            <a:ext cx="1478356" cy="10962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Multi Repuestos</a:t>
            </a:r>
            <a:b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 Los Llanos C.A.</a:t>
            </a:r>
          </a:p>
        </p:txBody>
      </p:sp>
      <p:sp>
        <p:nvSpPr>
          <p:cNvPr id="60" name="40 CuadroTexto"/>
          <p:cNvSpPr txBox="1"/>
          <p:nvPr/>
        </p:nvSpPr>
        <p:spPr>
          <a:xfrm>
            <a:off x="6675416" y="2591529"/>
            <a:ext cx="1827943" cy="646331"/>
          </a:xfrm>
          <a:prstGeom prst="rect">
            <a:avLst/>
          </a:prstGeom>
          <a:solidFill>
            <a:srgbClr val="F8F8F8"/>
          </a:solidFill>
          <a:ln cap="rnd" cmpd="dbl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MX" sz="900" u="sng" dirty="0"/>
              <a:t>Descripción:</a:t>
            </a:r>
          </a:p>
          <a:p>
            <a:r>
              <a:rPr lang="es-MX" sz="900" b="1" u="sng" dirty="0"/>
              <a:t>HORSE 150</a:t>
            </a:r>
          </a:p>
          <a:p>
            <a:r>
              <a:rPr lang="es-VE" sz="900" dirty="0"/>
              <a:t>Medida: HORSE</a:t>
            </a:r>
          </a:p>
          <a:p>
            <a:r>
              <a:rPr lang="es-VE" sz="900" dirty="0"/>
              <a:t>COLOR: ROJO</a:t>
            </a:r>
          </a:p>
        </p:txBody>
      </p:sp>
      <p:sp>
        <p:nvSpPr>
          <p:cNvPr id="61" name="40 CuadroTexto"/>
          <p:cNvSpPr txBox="1"/>
          <p:nvPr/>
        </p:nvSpPr>
        <p:spPr>
          <a:xfrm>
            <a:off x="4832684" y="2591530"/>
            <a:ext cx="1453926" cy="646331"/>
          </a:xfrm>
          <a:prstGeom prst="rect">
            <a:avLst/>
          </a:prstGeom>
          <a:solidFill>
            <a:srgbClr val="F8F8F8"/>
          </a:solidFill>
          <a:ln cap="rnd" cmpd="dbl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MX" sz="900" u="sng" dirty="0"/>
              <a:t>Descripción:</a:t>
            </a:r>
          </a:p>
          <a:p>
            <a:r>
              <a:rPr lang="es-MX" sz="900" b="1" u="sng" dirty="0"/>
              <a:t>HORSE 150</a:t>
            </a:r>
          </a:p>
          <a:p>
            <a:r>
              <a:rPr lang="es-VE" sz="900" dirty="0"/>
              <a:t>Medida: HORSE</a:t>
            </a:r>
          </a:p>
          <a:p>
            <a:r>
              <a:rPr lang="es-VE" sz="900" dirty="0"/>
              <a:t>COLOR: AZUL</a:t>
            </a:r>
          </a:p>
        </p:txBody>
      </p:sp>
      <p:sp>
        <p:nvSpPr>
          <p:cNvPr id="62" name="40 CuadroTexto"/>
          <p:cNvSpPr txBox="1"/>
          <p:nvPr/>
        </p:nvSpPr>
        <p:spPr>
          <a:xfrm>
            <a:off x="2835193" y="2553855"/>
            <a:ext cx="1699861" cy="646331"/>
          </a:xfrm>
          <a:prstGeom prst="rect">
            <a:avLst/>
          </a:prstGeom>
          <a:solidFill>
            <a:srgbClr val="F8F8F8"/>
          </a:solidFill>
          <a:ln cap="rnd" cmpd="dbl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MX" sz="900" u="sng" dirty="0"/>
              <a:t>Descripción:</a:t>
            </a:r>
          </a:p>
          <a:p>
            <a:r>
              <a:rPr lang="es-MX" sz="900" b="1" u="sng" dirty="0"/>
              <a:t>HORSE 150</a:t>
            </a:r>
          </a:p>
          <a:p>
            <a:r>
              <a:rPr lang="es-VE" sz="900" dirty="0"/>
              <a:t>Medida: HORSE </a:t>
            </a:r>
          </a:p>
          <a:p>
            <a:r>
              <a:rPr lang="es-VE" sz="900" dirty="0"/>
              <a:t>COLOR: NARANJA</a:t>
            </a:r>
          </a:p>
        </p:txBody>
      </p:sp>
      <p:sp>
        <p:nvSpPr>
          <p:cNvPr id="63" name="40 CuadroTexto"/>
          <p:cNvSpPr txBox="1"/>
          <p:nvPr/>
        </p:nvSpPr>
        <p:spPr>
          <a:xfrm>
            <a:off x="778270" y="2539489"/>
            <a:ext cx="1759052" cy="646331"/>
          </a:xfrm>
          <a:prstGeom prst="rect">
            <a:avLst/>
          </a:prstGeom>
          <a:solidFill>
            <a:srgbClr val="F8F8F8"/>
          </a:solidFill>
          <a:ln cap="rnd" cmpd="dbl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MX" sz="900" u="sng" dirty="0"/>
              <a:t>Descripción:</a:t>
            </a:r>
          </a:p>
          <a:p>
            <a:r>
              <a:rPr lang="es-MX" sz="900" b="1" u="sng" dirty="0"/>
              <a:t>HORSE 150</a:t>
            </a:r>
          </a:p>
          <a:p>
            <a:r>
              <a:rPr lang="es-VE" sz="900" dirty="0"/>
              <a:t>Medida: HORSE</a:t>
            </a:r>
          </a:p>
          <a:p>
            <a:r>
              <a:rPr lang="es-VE" sz="900" dirty="0"/>
              <a:t>COLOR: VERDE</a:t>
            </a:r>
          </a:p>
        </p:txBody>
      </p:sp>
      <p:sp>
        <p:nvSpPr>
          <p:cNvPr id="30" name="Título 1"/>
          <p:cNvSpPr txBox="1">
            <a:spLocks/>
          </p:cNvSpPr>
          <p:nvPr/>
        </p:nvSpPr>
        <p:spPr>
          <a:xfrm>
            <a:off x="4903353" y="3412775"/>
            <a:ext cx="1450099" cy="12230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Multi Repuestos</a:t>
            </a:r>
            <a:b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 Los Llanos C.A.</a:t>
            </a:r>
          </a:p>
        </p:txBody>
      </p:sp>
      <p:sp>
        <p:nvSpPr>
          <p:cNvPr id="31" name="Título 1"/>
          <p:cNvSpPr txBox="1">
            <a:spLocks/>
          </p:cNvSpPr>
          <p:nvPr/>
        </p:nvSpPr>
        <p:spPr>
          <a:xfrm>
            <a:off x="6780386" y="3416856"/>
            <a:ext cx="1317227" cy="12230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Multi Repuestos</a:t>
            </a:r>
            <a:b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 Los Llanos C.A.</a:t>
            </a:r>
          </a:p>
        </p:txBody>
      </p:sp>
      <p:sp>
        <p:nvSpPr>
          <p:cNvPr id="32" name="40 CuadroTexto"/>
          <p:cNvSpPr txBox="1"/>
          <p:nvPr/>
        </p:nvSpPr>
        <p:spPr>
          <a:xfrm>
            <a:off x="4903353" y="4987715"/>
            <a:ext cx="1669997" cy="369332"/>
          </a:xfrm>
          <a:prstGeom prst="rect">
            <a:avLst/>
          </a:prstGeom>
          <a:solidFill>
            <a:srgbClr val="F8F8F8"/>
          </a:solidFill>
          <a:ln cap="rnd" cmpd="dbl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MX" sz="900" u="sng" dirty="0"/>
              <a:t>Descripción</a:t>
            </a:r>
          </a:p>
          <a:p>
            <a:r>
              <a:rPr lang="es-VE" sz="900" b="1" dirty="0"/>
              <a:t>COCHINITO DE KRL</a:t>
            </a:r>
            <a:endParaRPr lang="es-VE" sz="900" dirty="0"/>
          </a:p>
        </p:txBody>
      </p:sp>
      <p:sp>
        <p:nvSpPr>
          <p:cNvPr id="33" name="40 CuadroTexto"/>
          <p:cNvSpPr txBox="1"/>
          <p:nvPr/>
        </p:nvSpPr>
        <p:spPr>
          <a:xfrm>
            <a:off x="6754388" y="4991107"/>
            <a:ext cx="1669997" cy="369332"/>
          </a:xfrm>
          <a:prstGeom prst="rect">
            <a:avLst/>
          </a:prstGeom>
          <a:solidFill>
            <a:srgbClr val="F8F8F8"/>
          </a:solidFill>
          <a:ln cap="rnd" cmpd="dbl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MX" sz="900" u="sng" dirty="0"/>
              <a:t>Descripción</a:t>
            </a:r>
          </a:p>
          <a:p>
            <a:r>
              <a:rPr lang="es-VE" sz="900" b="1" dirty="0"/>
              <a:t>COCHINITO DE CG-150</a:t>
            </a:r>
            <a:endParaRPr lang="es-VE" sz="900" dirty="0"/>
          </a:p>
        </p:txBody>
      </p:sp>
    </p:spTree>
    <p:extLst>
      <p:ext uri="{BB962C8B-B14F-4D97-AF65-F5344CB8AC3E}">
        <p14:creationId xmlns:p14="http://schemas.microsoft.com/office/powerpoint/2010/main" val="11358710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42 CuadroTexto"/>
          <p:cNvSpPr txBox="1"/>
          <p:nvPr/>
        </p:nvSpPr>
        <p:spPr>
          <a:xfrm>
            <a:off x="2465645" y="5422936"/>
            <a:ext cx="1567515" cy="646331"/>
          </a:xfrm>
          <a:prstGeom prst="rect">
            <a:avLst/>
          </a:prstGeom>
          <a:solidFill>
            <a:srgbClr val="F8F8F8"/>
          </a:solidFill>
          <a:ln cap="rnd" cmpd="dbl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MX" sz="900" u="sng" dirty="0">
                <a:solidFill>
                  <a:schemeClr val="tx1"/>
                </a:solidFill>
              </a:rPr>
              <a:t>Descripción</a:t>
            </a:r>
          </a:p>
          <a:p>
            <a:r>
              <a:rPr lang="x-none" sz="900" b="1" dirty="0">
                <a:solidFill>
                  <a:schemeClr val="tx1"/>
                </a:solidFill>
              </a:rPr>
              <a:t>CUCHARA</a:t>
            </a:r>
            <a:endParaRPr lang="es-VE" sz="900" dirty="0">
              <a:solidFill>
                <a:schemeClr val="tx1"/>
              </a:solidFill>
            </a:endParaRPr>
          </a:p>
          <a:p>
            <a:r>
              <a:rPr lang="es-VE" sz="900" dirty="0">
                <a:solidFill>
                  <a:schemeClr val="tx1"/>
                </a:solidFill>
              </a:rPr>
              <a:t>Medida </a:t>
            </a:r>
            <a:r>
              <a:rPr lang="x-none" sz="900" dirty="0">
                <a:solidFill>
                  <a:schemeClr val="tx1"/>
                </a:solidFill>
              </a:rPr>
              <a:t>a</a:t>
            </a:r>
            <a:r>
              <a:rPr lang="es-VE" sz="900" dirty="0">
                <a:solidFill>
                  <a:schemeClr val="tx1"/>
                </a:solidFill>
              </a:rPr>
              <a:t>ara  </a:t>
            </a:r>
            <a:r>
              <a:rPr lang="x-none" sz="900" dirty="0">
                <a:solidFill>
                  <a:schemeClr val="tx1"/>
                </a:solidFill>
              </a:rPr>
              <a:t>CG 150</a:t>
            </a:r>
            <a:endParaRPr lang="es-VE" sz="900" dirty="0">
              <a:solidFill>
                <a:schemeClr val="tx1"/>
              </a:solidFill>
            </a:endParaRPr>
          </a:p>
          <a:p>
            <a:r>
              <a:rPr lang="es-VE" sz="900" dirty="0">
                <a:solidFill>
                  <a:schemeClr val="tx1"/>
                </a:solidFill>
              </a:rPr>
              <a:t>Modelo  </a:t>
            </a:r>
            <a:r>
              <a:rPr lang="x-none" sz="900" dirty="0">
                <a:solidFill>
                  <a:schemeClr val="tx1"/>
                </a:solidFill>
              </a:rPr>
              <a:t>Universal 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9375" y="4335880"/>
            <a:ext cx="1006293" cy="619139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40" t="14358" r="4640" b="10606"/>
          <a:stretch/>
        </p:blipFill>
        <p:spPr>
          <a:xfrm>
            <a:off x="860772" y="4228228"/>
            <a:ext cx="1518159" cy="163047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6" name="Imagen 2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190" b="28417"/>
          <a:stretch/>
        </p:blipFill>
        <p:spPr>
          <a:xfrm>
            <a:off x="26717" y="6107910"/>
            <a:ext cx="3160379" cy="806692"/>
          </a:xfrm>
          <a:prstGeom prst="rect">
            <a:avLst/>
          </a:prstGeom>
        </p:spPr>
      </p:pic>
      <p:cxnSp>
        <p:nvCxnSpPr>
          <p:cNvPr id="44" name="43 Conector recto"/>
          <p:cNvCxnSpPr/>
          <p:nvPr/>
        </p:nvCxnSpPr>
        <p:spPr>
          <a:xfrm>
            <a:off x="4716016" y="3063288"/>
            <a:ext cx="0" cy="69985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5" name="44 Conector recto"/>
          <p:cNvCxnSpPr/>
          <p:nvPr/>
        </p:nvCxnSpPr>
        <p:spPr>
          <a:xfrm>
            <a:off x="4644008" y="3063287"/>
            <a:ext cx="0" cy="6998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52" name="51 CuadroTexto"/>
          <p:cNvSpPr txBox="1"/>
          <p:nvPr/>
        </p:nvSpPr>
        <p:spPr>
          <a:xfrm>
            <a:off x="4058473" y="4132895"/>
            <a:ext cx="1011582" cy="923330"/>
          </a:xfrm>
          <a:prstGeom prst="rect">
            <a:avLst/>
          </a:prstGeom>
          <a:solidFill>
            <a:schemeClr val="bg1">
              <a:lumMod val="95000"/>
            </a:schemeClr>
          </a:solidFill>
          <a:ln cap="rnd" cmpd="dbl">
            <a:solidFill>
              <a:schemeClr val="bg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MX" sz="900" u="sng" dirty="0"/>
              <a:t>Descripción</a:t>
            </a:r>
          </a:p>
          <a:p>
            <a:r>
              <a:rPr lang="es-VE" sz="900" b="1" dirty="0"/>
              <a:t>CUÑAS DE CIGÜEÑAL  (UNIDAD)</a:t>
            </a:r>
            <a:r>
              <a:rPr lang="es-VE" sz="900" dirty="0"/>
              <a:t> </a:t>
            </a:r>
          </a:p>
          <a:p>
            <a:r>
              <a:rPr lang="es-MX" sz="900" dirty="0"/>
              <a:t>Medida: Universal</a:t>
            </a:r>
            <a:endParaRPr lang="es-VE" sz="900" dirty="0"/>
          </a:p>
        </p:txBody>
      </p:sp>
      <p:sp>
        <p:nvSpPr>
          <p:cNvPr id="49" name="Título 1"/>
          <p:cNvSpPr txBox="1">
            <a:spLocks/>
          </p:cNvSpPr>
          <p:nvPr/>
        </p:nvSpPr>
        <p:spPr>
          <a:xfrm>
            <a:off x="2772364" y="4093949"/>
            <a:ext cx="1478356" cy="12171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Multi Repuestos</a:t>
            </a:r>
            <a:b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 Los Llanos C.A.</a:t>
            </a:r>
          </a:p>
        </p:txBody>
      </p:sp>
      <p:sp>
        <p:nvSpPr>
          <p:cNvPr id="53" name="Título 1"/>
          <p:cNvSpPr txBox="1">
            <a:spLocks/>
          </p:cNvSpPr>
          <p:nvPr/>
        </p:nvSpPr>
        <p:spPr>
          <a:xfrm>
            <a:off x="774058" y="4462855"/>
            <a:ext cx="1478356" cy="12171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Multi Repuestos</a:t>
            </a:r>
            <a:b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 Los Llanos C.A.</a:t>
            </a:r>
          </a:p>
        </p:txBody>
      </p:sp>
      <p:grpSp>
        <p:nvGrpSpPr>
          <p:cNvPr id="56" name="8 Grupo"/>
          <p:cNvGrpSpPr/>
          <p:nvPr/>
        </p:nvGrpSpPr>
        <p:grpSpPr>
          <a:xfrm>
            <a:off x="2376211" y="5920151"/>
            <a:ext cx="7150345" cy="2227181"/>
            <a:chOff x="2369611" y="5920150"/>
            <a:chExt cx="7150345" cy="2227181"/>
          </a:xfrm>
        </p:grpSpPr>
        <p:sp>
          <p:nvSpPr>
            <p:cNvPr id="57" name="22 Documento"/>
            <p:cNvSpPr/>
            <p:nvPr/>
          </p:nvSpPr>
          <p:spPr>
            <a:xfrm rot="10176519">
              <a:off x="2369611" y="5920150"/>
              <a:ext cx="7043294" cy="1982655"/>
            </a:xfrm>
            <a:prstGeom prst="flowChartDocumen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58" name="23 Documento"/>
            <p:cNvSpPr/>
            <p:nvPr/>
          </p:nvSpPr>
          <p:spPr>
            <a:xfrm rot="10192481">
              <a:off x="2400447" y="5954303"/>
              <a:ext cx="7053924" cy="1982655"/>
            </a:xfrm>
            <a:prstGeom prst="flowChartDocument">
              <a:avLst/>
            </a:prstGeom>
            <a:solidFill>
              <a:srgbClr val="FF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59" name="24 Documento"/>
            <p:cNvSpPr/>
            <p:nvPr/>
          </p:nvSpPr>
          <p:spPr>
            <a:xfrm rot="10193874">
              <a:off x="2386329" y="6164676"/>
              <a:ext cx="7133627" cy="1982655"/>
            </a:xfrm>
            <a:prstGeom prst="flowChartDocument">
              <a:avLst/>
            </a:prstGeom>
            <a:gradFill flip="none" rotWithShape="1">
              <a:gsLst>
                <a:gs pos="0">
                  <a:schemeClr val="tx1">
                    <a:lumMod val="75000"/>
                    <a:lumOff val="25000"/>
                    <a:shade val="30000"/>
                    <a:satMod val="115000"/>
                  </a:schemeClr>
                </a:gs>
                <a:gs pos="50000">
                  <a:schemeClr val="tx1">
                    <a:lumMod val="75000"/>
                    <a:lumOff val="25000"/>
                    <a:shade val="67500"/>
                    <a:satMod val="115000"/>
                  </a:schemeClr>
                </a:gs>
                <a:gs pos="100000">
                  <a:schemeClr val="tx1">
                    <a:lumMod val="75000"/>
                    <a:lumOff val="25000"/>
                    <a:shade val="100000"/>
                    <a:satMod val="115000"/>
                  </a:schemeClr>
                </a:gs>
              </a:gsLst>
              <a:lin ang="8100000" scaled="1"/>
              <a:tileRect/>
            </a:gra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</p:grpSp>
      <p:sp>
        <p:nvSpPr>
          <p:cNvPr id="62" name="21 Rectángulo"/>
          <p:cNvSpPr/>
          <p:nvPr/>
        </p:nvSpPr>
        <p:spPr>
          <a:xfrm>
            <a:off x="17482" y="168884"/>
            <a:ext cx="677108" cy="4824536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vert="vert270"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x-none" sz="3200" b="1" spc="50" dirty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NUESTROS PRODUCTOS</a:t>
            </a:r>
            <a:endParaRPr lang="es-ES" sz="3200" b="1" spc="50" dirty="0">
              <a:ln w="11430"/>
              <a:solidFill>
                <a:srgbClr val="FF000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66" name="Documento 6"/>
          <p:cNvSpPr/>
          <p:nvPr/>
        </p:nvSpPr>
        <p:spPr>
          <a:xfrm>
            <a:off x="711902" y="3096344"/>
            <a:ext cx="3860099" cy="764704"/>
          </a:xfrm>
          <a:prstGeom prst="flowChartDocument">
            <a:avLst/>
          </a:prstGeom>
          <a:solidFill>
            <a:schemeClr val="tx2">
              <a:lumMod val="75000"/>
              <a:alpha val="74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VE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CUCHARAS-CUÑAS</a:t>
            </a:r>
          </a:p>
        </p:txBody>
      </p:sp>
      <p:cxnSp>
        <p:nvCxnSpPr>
          <p:cNvPr id="27" name="4 Conector recto"/>
          <p:cNvCxnSpPr/>
          <p:nvPr/>
        </p:nvCxnSpPr>
        <p:spPr>
          <a:xfrm>
            <a:off x="3583551" y="1"/>
            <a:ext cx="0" cy="69985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8" name="5 Conector recto"/>
          <p:cNvCxnSpPr/>
          <p:nvPr/>
        </p:nvCxnSpPr>
        <p:spPr>
          <a:xfrm>
            <a:off x="3511543" y="-1"/>
            <a:ext cx="0" cy="6998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29" name="Picture 1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39515" y="955276"/>
            <a:ext cx="1580212" cy="152022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14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17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59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16549" y="553623"/>
            <a:ext cx="1598336" cy="156853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14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42 CuadroTexto"/>
          <p:cNvSpPr txBox="1"/>
          <p:nvPr/>
        </p:nvSpPr>
        <p:spPr>
          <a:xfrm>
            <a:off x="905483" y="2224520"/>
            <a:ext cx="1711531" cy="646331"/>
          </a:xfrm>
          <a:prstGeom prst="rect">
            <a:avLst/>
          </a:prstGeom>
          <a:solidFill>
            <a:srgbClr val="F8F8F8"/>
          </a:solidFill>
          <a:ln cap="rnd" cmpd="dbl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MX" sz="900" u="sng" dirty="0"/>
              <a:t>Descripción</a:t>
            </a:r>
          </a:p>
          <a:p>
            <a:r>
              <a:rPr lang="es-VE" sz="900" b="1" dirty="0"/>
              <a:t>CENTRO DE  CROCHERA SOLA</a:t>
            </a:r>
          </a:p>
          <a:p>
            <a:r>
              <a:rPr lang="es-VE" sz="900" dirty="0"/>
              <a:t>Modelo:   4 Tornillos</a:t>
            </a:r>
          </a:p>
          <a:p>
            <a:r>
              <a:rPr lang="es-MX" sz="900" dirty="0"/>
              <a:t>Medida para: Universal</a:t>
            </a:r>
          </a:p>
        </p:txBody>
      </p:sp>
      <p:pic>
        <p:nvPicPr>
          <p:cNvPr id="32" name="Picture 14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28674" y="1061213"/>
            <a:ext cx="1635591" cy="1568539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14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47 CuadroTexto"/>
          <p:cNvSpPr txBox="1"/>
          <p:nvPr/>
        </p:nvSpPr>
        <p:spPr>
          <a:xfrm>
            <a:off x="4649360" y="1531561"/>
            <a:ext cx="1296143" cy="784830"/>
          </a:xfrm>
          <a:prstGeom prst="rect">
            <a:avLst/>
          </a:prstGeom>
          <a:solidFill>
            <a:srgbClr val="F8F8F8"/>
          </a:solidFill>
          <a:ln cap="rnd" cmpd="dbl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MX" sz="900" u="sng" dirty="0"/>
              <a:t>Descripción</a:t>
            </a:r>
          </a:p>
          <a:p>
            <a:r>
              <a:rPr lang="es-VE" sz="900" b="1" dirty="0"/>
              <a:t>CENTRO DE  CROCHERA SOLA</a:t>
            </a:r>
          </a:p>
          <a:p>
            <a:r>
              <a:rPr lang="es-VE" sz="900" dirty="0"/>
              <a:t>Modelo:  5 Tornillos</a:t>
            </a:r>
          </a:p>
          <a:p>
            <a:r>
              <a:rPr lang="es-MX" sz="900" dirty="0"/>
              <a:t>Medida para: Universal</a:t>
            </a:r>
          </a:p>
        </p:txBody>
      </p:sp>
      <p:sp>
        <p:nvSpPr>
          <p:cNvPr id="34" name="48 CuadroTexto"/>
          <p:cNvSpPr txBox="1"/>
          <p:nvPr/>
        </p:nvSpPr>
        <p:spPr>
          <a:xfrm>
            <a:off x="7880533" y="1210191"/>
            <a:ext cx="1179315" cy="923330"/>
          </a:xfrm>
          <a:prstGeom prst="rect">
            <a:avLst/>
          </a:prstGeom>
          <a:solidFill>
            <a:srgbClr val="F8F8F8"/>
          </a:solidFill>
          <a:ln cap="rnd" cmpd="dbl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MX" sz="900" u="sng" dirty="0"/>
              <a:t>Descripción</a:t>
            </a:r>
          </a:p>
          <a:p>
            <a:r>
              <a:rPr lang="es-VE" sz="900" b="1" dirty="0"/>
              <a:t>CENTRO DE  CROCHERA SOLA</a:t>
            </a:r>
          </a:p>
          <a:p>
            <a:r>
              <a:rPr lang="es-VE" sz="900" dirty="0"/>
              <a:t>Modelo:  6 Tornillos</a:t>
            </a:r>
          </a:p>
          <a:p>
            <a:r>
              <a:rPr lang="es-MX" sz="900" dirty="0"/>
              <a:t>Medida para: Universal</a:t>
            </a:r>
          </a:p>
        </p:txBody>
      </p:sp>
      <p:sp>
        <p:nvSpPr>
          <p:cNvPr id="35" name="Título 1"/>
          <p:cNvSpPr txBox="1">
            <a:spLocks/>
          </p:cNvSpPr>
          <p:nvPr/>
        </p:nvSpPr>
        <p:spPr>
          <a:xfrm>
            <a:off x="3069148" y="1707839"/>
            <a:ext cx="1478356" cy="12171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Multi Repuestos</a:t>
            </a:r>
            <a:b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 Los Llanos C.A.</a:t>
            </a:r>
          </a:p>
        </p:txBody>
      </p:sp>
      <p:sp>
        <p:nvSpPr>
          <p:cNvPr id="36" name="Título 1"/>
          <p:cNvSpPr txBox="1">
            <a:spLocks/>
          </p:cNvSpPr>
          <p:nvPr/>
        </p:nvSpPr>
        <p:spPr>
          <a:xfrm>
            <a:off x="905482" y="928376"/>
            <a:ext cx="1478356" cy="12171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Multi Repuestos</a:t>
            </a:r>
            <a:b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 Los Llanos C.A.</a:t>
            </a:r>
          </a:p>
        </p:txBody>
      </p:sp>
      <p:sp>
        <p:nvSpPr>
          <p:cNvPr id="37" name="Título 1"/>
          <p:cNvSpPr txBox="1">
            <a:spLocks/>
          </p:cNvSpPr>
          <p:nvPr/>
        </p:nvSpPr>
        <p:spPr>
          <a:xfrm>
            <a:off x="6300321" y="1594740"/>
            <a:ext cx="1478356" cy="12171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Multi Repuestos</a:t>
            </a:r>
            <a:b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 Los Llanos C.A.</a:t>
            </a:r>
          </a:p>
        </p:txBody>
      </p:sp>
      <p:sp>
        <p:nvSpPr>
          <p:cNvPr id="38" name="Documento 6"/>
          <p:cNvSpPr/>
          <p:nvPr/>
        </p:nvSpPr>
        <p:spPr>
          <a:xfrm>
            <a:off x="3663569" y="4916"/>
            <a:ext cx="5480431" cy="764704"/>
          </a:xfrm>
          <a:prstGeom prst="flowChartDocument">
            <a:avLst/>
          </a:prstGeom>
          <a:solidFill>
            <a:schemeClr val="tx2">
              <a:lumMod val="75000"/>
              <a:alpha val="74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VE" sz="3200" dirty="0">
                <a:solidFill>
                  <a:schemeClr val="bg1"/>
                </a:solidFill>
              </a:rPr>
              <a:t>CENTROS CROCHERAS</a:t>
            </a:r>
          </a:p>
        </p:txBody>
      </p:sp>
      <p:pic>
        <p:nvPicPr>
          <p:cNvPr id="42" name="Imagen 4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62244" y="4180783"/>
            <a:ext cx="1305172" cy="126444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46" name="Título 1"/>
          <p:cNvSpPr txBox="1">
            <a:spLocks/>
          </p:cNvSpPr>
          <p:nvPr/>
        </p:nvSpPr>
        <p:spPr>
          <a:xfrm>
            <a:off x="6283939" y="4189899"/>
            <a:ext cx="1358603" cy="12171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Multi Repuestos</a:t>
            </a:r>
            <a:b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 Los Llanos C.A.</a:t>
            </a:r>
          </a:p>
        </p:txBody>
      </p:sp>
      <p:sp>
        <p:nvSpPr>
          <p:cNvPr id="47" name="46 CuadroTexto"/>
          <p:cNvSpPr txBox="1"/>
          <p:nvPr/>
        </p:nvSpPr>
        <p:spPr>
          <a:xfrm>
            <a:off x="7823647" y="4587831"/>
            <a:ext cx="1236201" cy="646331"/>
          </a:xfrm>
          <a:prstGeom prst="rect">
            <a:avLst/>
          </a:prstGeom>
          <a:solidFill>
            <a:srgbClr val="F8F8F8"/>
          </a:solidFill>
          <a:ln cap="rnd" cmpd="dbl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MX" sz="900" u="sng" dirty="0"/>
              <a:t>Descripción:</a:t>
            </a:r>
          </a:p>
          <a:p>
            <a:r>
              <a:rPr lang="es-VE" sz="900" b="1" dirty="0"/>
              <a:t>CUENTA KILOMETRAJE </a:t>
            </a:r>
          </a:p>
          <a:p>
            <a:r>
              <a:rPr lang="es-VE" sz="900" dirty="0"/>
              <a:t>Medida:  VRA, HORSE</a:t>
            </a:r>
            <a:endParaRPr lang="es-MX" sz="900" dirty="0"/>
          </a:p>
        </p:txBody>
      </p:sp>
      <p:cxnSp>
        <p:nvCxnSpPr>
          <p:cNvPr id="60" name="43 Conector recto"/>
          <p:cNvCxnSpPr/>
          <p:nvPr/>
        </p:nvCxnSpPr>
        <p:spPr>
          <a:xfrm>
            <a:off x="5124380" y="3215384"/>
            <a:ext cx="0" cy="69985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1" name="44 Conector recto"/>
          <p:cNvCxnSpPr/>
          <p:nvPr/>
        </p:nvCxnSpPr>
        <p:spPr>
          <a:xfrm>
            <a:off x="5052372" y="3215383"/>
            <a:ext cx="0" cy="6998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63" name="Documento 6"/>
          <p:cNvSpPr/>
          <p:nvPr/>
        </p:nvSpPr>
        <p:spPr>
          <a:xfrm>
            <a:off x="5204399" y="3212976"/>
            <a:ext cx="3910040" cy="764704"/>
          </a:xfrm>
          <a:prstGeom prst="flowChartDocument">
            <a:avLst/>
          </a:prstGeom>
          <a:solidFill>
            <a:schemeClr val="tx2">
              <a:lumMod val="75000"/>
              <a:alpha val="74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VE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CUENTA KILOMETRAJE</a:t>
            </a:r>
          </a:p>
        </p:txBody>
      </p:sp>
    </p:spTree>
    <p:extLst>
      <p:ext uri="{BB962C8B-B14F-4D97-AF65-F5344CB8AC3E}">
        <p14:creationId xmlns:p14="http://schemas.microsoft.com/office/powerpoint/2010/main" val="12338473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41 CuadroTexto"/>
          <p:cNvSpPr txBox="1"/>
          <p:nvPr/>
        </p:nvSpPr>
        <p:spPr>
          <a:xfrm>
            <a:off x="1053866" y="2329554"/>
            <a:ext cx="1467960" cy="646331"/>
          </a:xfrm>
          <a:prstGeom prst="rect">
            <a:avLst/>
          </a:prstGeom>
          <a:solidFill>
            <a:srgbClr val="F8F8F8"/>
          </a:solidFill>
          <a:ln cap="rnd" cmpd="dbl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MX" sz="900" u="sng" dirty="0"/>
              <a:t>Descripción</a:t>
            </a:r>
          </a:p>
          <a:p>
            <a:r>
              <a:rPr lang="es-VE" sz="900" b="1" dirty="0"/>
              <a:t>EJE RUEDA  DELANTERO</a:t>
            </a:r>
            <a:r>
              <a:rPr lang="es-VE" sz="900" dirty="0"/>
              <a:t> </a:t>
            </a:r>
          </a:p>
          <a:p>
            <a:r>
              <a:rPr lang="es-VE" sz="900" dirty="0"/>
              <a:t>Medida para  CG-150 / BERA/LEON/HORSE</a:t>
            </a: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65" t="12032" r="3777"/>
          <a:stretch/>
        </p:blipFill>
        <p:spPr>
          <a:xfrm>
            <a:off x="3111256" y="912595"/>
            <a:ext cx="1368152" cy="123910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4076" y="912595"/>
            <a:ext cx="1728192" cy="108446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36"/>
          <a:stretch/>
        </p:blipFill>
        <p:spPr>
          <a:xfrm>
            <a:off x="1098997" y="912350"/>
            <a:ext cx="1457097" cy="1143939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3" name="Imagen 2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190" b="28417"/>
          <a:stretch/>
        </p:blipFill>
        <p:spPr>
          <a:xfrm>
            <a:off x="26717" y="6107910"/>
            <a:ext cx="3160379" cy="806692"/>
          </a:xfrm>
          <a:prstGeom prst="rect">
            <a:avLst/>
          </a:prstGeom>
        </p:spPr>
      </p:pic>
      <p:cxnSp>
        <p:nvCxnSpPr>
          <p:cNvPr id="5" name="4 Conector recto"/>
          <p:cNvCxnSpPr/>
          <p:nvPr/>
        </p:nvCxnSpPr>
        <p:spPr>
          <a:xfrm>
            <a:off x="3583551" y="1"/>
            <a:ext cx="0" cy="69985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" name="5 Conector recto"/>
          <p:cNvCxnSpPr/>
          <p:nvPr/>
        </p:nvCxnSpPr>
        <p:spPr>
          <a:xfrm>
            <a:off x="3511543" y="-1"/>
            <a:ext cx="0" cy="6998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1" name="40 CuadroTexto"/>
          <p:cNvSpPr txBox="1"/>
          <p:nvPr/>
        </p:nvSpPr>
        <p:spPr>
          <a:xfrm>
            <a:off x="2911884" y="2347867"/>
            <a:ext cx="1711531" cy="646331"/>
          </a:xfrm>
          <a:prstGeom prst="rect">
            <a:avLst/>
          </a:prstGeom>
          <a:solidFill>
            <a:srgbClr val="F8F8F8"/>
          </a:solidFill>
          <a:ln cap="rnd" cmpd="dbl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MX" sz="900" u="sng" dirty="0"/>
              <a:t>Descripción:</a:t>
            </a:r>
          </a:p>
          <a:p>
            <a:r>
              <a:rPr lang="es-VE" sz="900" b="1" dirty="0"/>
              <a:t>EJE RUEDA CENTRAL</a:t>
            </a:r>
          </a:p>
          <a:p>
            <a:r>
              <a:rPr lang="es-VE" sz="900" dirty="0"/>
              <a:t>Medida para HORSE /WY/CG-150/BERA/LEON</a:t>
            </a:r>
          </a:p>
        </p:txBody>
      </p:sp>
      <p:sp>
        <p:nvSpPr>
          <p:cNvPr id="47" name="46 CuadroTexto"/>
          <p:cNvSpPr txBox="1"/>
          <p:nvPr/>
        </p:nvSpPr>
        <p:spPr>
          <a:xfrm>
            <a:off x="5036191" y="2250269"/>
            <a:ext cx="1711531" cy="646331"/>
          </a:xfrm>
          <a:prstGeom prst="rect">
            <a:avLst/>
          </a:prstGeom>
          <a:solidFill>
            <a:srgbClr val="F8F8F8"/>
          </a:solidFill>
          <a:ln cap="rnd" cmpd="dbl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MX" sz="900" u="sng" dirty="0"/>
              <a:t>Descripción</a:t>
            </a:r>
          </a:p>
          <a:p>
            <a:r>
              <a:rPr lang="es-VE" sz="900" b="1" dirty="0"/>
              <a:t>EJE RUEDA TRASERO</a:t>
            </a:r>
            <a:r>
              <a:rPr lang="es-VE" sz="900" dirty="0"/>
              <a:t> </a:t>
            </a:r>
          </a:p>
          <a:p>
            <a:r>
              <a:rPr lang="es-VE" sz="900" dirty="0"/>
              <a:t>Medida para CG-150 / BERA/LEON/HORSE</a:t>
            </a:r>
            <a:endParaRPr lang="es-MX" sz="900" dirty="0"/>
          </a:p>
        </p:txBody>
      </p:sp>
      <p:sp>
        <p:nvSpPr>
          <p:cNvPr id="48" name="Título 1"/>
          <p:cNvSpPr txBox="1">
            <a:spLocks/>
          </p:cNvSpPr>
          <p:nvPr/>
        </p:nvSpPr>
        <p:spPr>
          <a:xfrm>
            <a:off x="893420" y="912596"/>
            <a:ext cx="2018463" cy="13877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Multi Repuestos</a:t>
            </a:r>
            <a:b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 Los Llanos C.A.</a:t>
            </a:r>
          </a:p>
        </p:txBody>
      </p:sp>
      <p:sp>
        <p:nvSpPr>
          <p:cNvPr id="49" name="Título 1"/>
          <p:cNvSpPr txBox="1">
            <a:spLocks/>
          </p:cNvSpPr>
          <p:nvPr/>
        </p:nvSpPr>
        <p:spPr>
          <a:xfrm>
            <a:off x="3028472" y="828470"/>
            <a:ext cx="1478356" cy="12171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Multi Repuestos</a:t>
            </a:r>
            <a:b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 Los Llanos C.A.</a:t>
            </a:r>
          </a:p>
        </p:txBody>
      </p:sp>
      <p:sp>
        <p:nvSpPr>
          <p:cNvPr id="50" name="Título 1"/>
          <p:cNvSpPr txBox="1">
            <a:spLocks/>
          </p:cNvSpPr>
          <p:nvPr/>
        </p:nvSpPr>
        <p:spPr>
          <a:xfrm>
            <a:off x="5420709" y="1039426"/>
            <a:ext cx="1014927" cy="7504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Multi Repuestos</a:t>
            </a:r>
            <a:b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 Los Llanos C.A.</a:t>
            </a:r>
          </a:p>
        </p:txBody>
      </p:sp>
      <p:grpSp>
        <p:nvGrpSpPr>
          <p:cNvPr id="52" name="8 Grupo"/>
          <p:cNvGrpSpPr/>
          <p:nvPr/>
        </p:nvGrpSpPr>
        <p:grpSpPr>
          <a:xfrm>
            <a:off x="2392929" y="5920151"/>
            <a:ext cx="7133627" cy="2227181"/>
            <a:chOff x="2386329" y="5920150"/>
            <a:chExt cx="7133627" cy="2227181"/>
          </a:xfrm>
        </p:grpSpPr>
        <p:sp>
          <p:nvSpPr>
            <p:cNvPr id="53" name="22 Documento"/>
            <p:cNvSpPr/>
            <p:nvPr/>
          </p:nvSpPr>
          <p:spPr>
            <a:xfrm rot="10176519">
              <a:off x="2388791" y="5920150"/>
              <a:ext cx="7043294" cy="1982655"/>
            </a:xfrm>
            <a:prstGeom prst="flowChartDocumen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54" name="23 Documento"/>
            <p:cNvSpPr/>
            <p:nvPr/>
          </p:nvSpPr>
          <p:spPr>
            <a:xfrm rot="10192481">
              <a:off x="2400447" y="5954303"/>
              <a:ext cx="7053924" cy="1982655"/>
            </a:xfrm>
            <a:prstGeom prst="flowChartDocument">
              <a:avLst/>
            </a:prstGeom>
            <a:solidFill>
              <a:srgbClr val="FF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55" name="24 Documento"/>
            <p:cNvSpPr/>
            <p:nvPr/>
          </p:nvSpPr>
          <p:spPr>
            <a:xfrm rot="10193874">
              <a:off x="2386329" y="6164676"/>
              <a:ext cx="7133627" cy="1982655"/>
            </a:xfrm>
            <a:prstGeom prst="flowChartDocument">
              <a:avLst/>
            </a:prstGeom>
            <a:gradFill flip="none" rotWithShape="1">
              <a:gsLst>
                <a:gs pos="0">
                  <a:schemeClr val="tx1">
                    <a:lumMod val="75000"/>
                    <a:lumOff val="25000"/>
                    <a:shade val="30000"/>
                    <a:satMod val="115000"/>
                  </a:schemeClr>
                </a:gs>
                <a:gs pos="50000">
                  <a:schemeClr val="tx1">
                    <a:lumMod val="75000"/>
                    <a:lumOff val="25000"/>
                    <a:shade val="67500"/>
                    <a:satMod val="115000"/>
                  </a:schemeClr>
                </a:gs>
                <a:gs pos="100000">
                  <a:schemeClr val="tx1">
                    <a:lumMod val="75000"/>
                    <a:lumOff val="25000"/>
                    <a:shade val="100000"/>
                    <a:satMod val="115000"/>
                  </a:schemeClr>
                </a:gs>
              </a:gsLst>
              <a:lin ang="8100000" scaled="1"/>
              <a:tileRect/>
            </a:gra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</p:grpSp>
      <p:sp>
        <p:nvSpPr>
          <p:cNvPr id="56" name="21 Rectángulo"/>
          <p:cNvSpPr/>
          <p:nvPr/>
        </p:nvSpPr>
        <p:spPr>
          <a:xfrm>
            <a:off x="17482" y="168884"/>
            <a:ext cx="677108" cy="4824536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vert="vert270"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x-none" sz="3200" b="1" spc="50" dirty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NUESTROS PRODUCTOS</a:t>
            </a:r>
            <a:endParaRPr lang="es-ES" sz="3200" b="1" spc="50" dirty="0">
              <a:ln w="11430"/>
              <a:solidFill>
                <a:srgbClr val="FF000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58" name="Documento 6"/>
          <p:cNvSpPr/>
          <p:nvPr/>
        </p:nvSpPr>
        <p:spPr>
          <a:xfrm>
            <a:off x="3663569" y="0"/>
            <a:ext cx="5480431" cy="764704"/>
          </a:xfrm>
          <a:prstGeom prst="flowChartDocument">
            <a:avLst/>
          </a:prstGeom>
          <a:solidFill>
            <a:schemeClr val="tx2">
              <a:lumMod val="75000"/>
              <a:alpha val="74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VE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EJES</a:t>
            </a:r>
          </a:p>
        </p:txBody>
      </p:sp>
      <p:sp>
        <p:nvSpPr>
          <p:cNvPr id="20" name="39 CuadroTexto"/>
          <p:cNvSpPr txBox="1"/>
          <p:nvPr/>
        </p:nvSpPr>
        <p:spPr>
          <a:xfrm>
            <a:off x="2569472" y="5338389"/>
            <a:ext cx="1287332" cy="507831"/>
          </a:xfrm>
          <a:prstGeom prst="rect">
            <a:avLst/>
          </a:prstGeom>
          <a:solidFill>
            <a:srgbClr val="F8F8F8"/>
          </a:solidFill>
          <a:ln cap="rnd" cmpd="dbl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MX" sz="900" u="sng" dirty="0">
                <a:solidFill>
                  <a:schemeClr val="tx1"/>
                </a:solidFill>
              </a:rPr>
              <a:t>Descripción:</a:t>
            </a:r>
          </a:p>
          <a:p>
            <a:r>
              <a:rPr lang="es-VE" sz="900" b="1" dirty="0">
                <a:solidFill>
                  <a:schemeClr val="tx1"/>
                </a:solidFill>
              </a:rPr>
              <a:t>Eje </a:t>
            </a:r>
            <a:r>
              <a:rPr lang="x-none" sz="900" b="1" dirty="0">
                <a:solidFill>
                  <a:schemeClr val="tx1"/>
                </a:solidFill>
              </a:rPr>
              <a:t>Pedal de Arranque</a:t>
            </a:r>
            <a:endParaRPr lang="es-VE" sz="900" b="1" dirty="0">
              <a:solidFill>
                <a:schemeClr val="tx1"/>
              </a:solidFill>
            </a:endParaRPr>
          </a:p>
          <a:p>
            <a:r>
              <a:rPr lang="es-VE" sz="900" dirty="0">
                <a:solidFill>
                  <a:schemeClr val="tx1"/>
                </a:solidFill>
              </a:rPr>
              <a:t>Medida para </a:t>
            </a:r>
            <a:r>
              <a:rPr lang="x-none" sz="900" dirty="0">
                <a:solidFill>
                  <a:schemeClr val="tx1"/>
                </a:solidFill>
              </a:rPr>
              <a:t>CG 150</a:t>
            </a:r>
            <a:endParaRPr lang="es-VE" sz="900" dirty="0">
              <a:solidFill>
                <a:schemeClr val="tx1"/>
              </a:solidFill>
            </a:endParaRPr>
          </a:p>
        </p:txBody>
      </p:sp>
      <p:sp>
        <p:nvSpPr>
          <p:cNvPr id="21" name="40 CuadroTexto"/>
          <p:cNvSpPr txBox="1"/>
          <p:nvPr/>
        </p:nvSpPr>
        <p:spPr>
          <a:xfrm>
            <a:off x="916401" y="4932372"/>
            <a:ext cx="1299062" cy="507831"/>
          </a:xfrm>
          <a:prstGeom prst="rect">
            <a:avLst/>
          </a:prstGeom>
          <a:solidFill>
            <a:srgbClr val="F8F8F8"/>
          </a:solidFill>
          <a:ln cap="rnd" cmpd="dbl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MX" sz="900" u="sng" dirty="0">
                <a:solidFill>
                  <a:schemeClr val="tx1"/>
                </a:solidFill>
              </a:rPr>
              <a:t>Descripción:</a:t>
            </a:r>
          </a:p>
          <a:p>
            <a:r>
              <a:rPr lang="es-VE" sz="900" b="1" dirty="0">
                <a:solidFill>
                  <a:schemeClr val="tx1"/>
                </a:solidFill>
              </a:rPr>
              <a:t>Eje </a:t>
            </a:r>
            <a:r>
              <a:rPr lang="x-none" sz="900" b="1" dirty="0">
                <a:solidFill>
                  <a:schemeClr val="tx1"/>
                </a:solidFill>
              </a:rPr>
              <a:t>Pedal de Arranque</a:t>
            </a:r>
            <a:endParaRPr lang="es-VE" sz="900" b="1" dirty="0">
              <a:solidFill>
                <a:schemeClr val="tx1"/>
              </a:solidFill>
            </a:endParaRPr>
          </a:p>
          <a:p>
            <a:r>
              <a:rPr lang="es-VE" sz="900" dirty="0">
                <a:solidFill>
                  <a:schemeClr val="tx1"/>
                </a:solidFill>
              </a:rPr>
              <a:t>Medida para </a:t>
            </a:r>
            <a:r>
              <a:rPr lang="x-none" sz="900" dirty="0">
                <a:solidFill>
                  <a:schemeClr val="tx1"/>
                </a:solidFill>
              </a:rPr>
              <a:t>MATRIX</a:t>
            </a:r>
            <a:endParaRPr lang="es-VE" sz="900" dirty="0">
              <a:solidFill>
                <a:schemeClr val="tx1"/>
              </a:solidFill>
            </a:endParaRPr>
          </a:p>
        </p:txBody>
      </p:sp>
      <p:pic>
        <p:nvPicPr>
          <p:cNvPr id="22" name="Picture 1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02353" y="3167564"/>
            <a:ext cx="1384262" cy="1557580"/>
          </a:xfrm>
          <a:prstGeom prst="round2DiagRect">
            <a:avLst>
              <a:gd name="adj1" fmla="val 11720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14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3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0" r="9727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5400000">
            <a:off x="2348623" y="3671022"/>
            <a:ext cx="1959498" cy="965798"/>
          </a:xfrm>
          <a:prstGeom prst="round2DiagRect">
            <a:avLst>
              <a:gd name="adj1" fmla="val 11720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14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ítulo 1"/>
          <p:cNvSpPr txBox="1">
            <a:spLocks/>
          </p:cNvSpPr>
          <p:nvPr/>
        </p:nvSpPr>
        <p:spPr>
          <a:xfrm rot="16200000">
            <a:off x="2473960" y="3530185"/>
            <a:ext cx="1478356" cy="12171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Multi Repuestos</a:t>
            </a:r>
            <a:b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 Los Llanos C.A.</a:t>
            </a:r>
          </a:p>
        </p:txBody>
      </p:sp>
      <p:sp>
        <p:nvSpPr>
          <p:cNvPr id="26" name="Título 1"/>
          <p:cNvSpPr txBox="1">
            <a:spLocks/>
          </p:cNvSpPr>
          <p:nvPr/>
        </p:nvSpPr>
        <p:spPr>
          <a:xfrm>
            <a:off x="916401" y="3188467"/>
            <a:ext cx="1478356" cy="12171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Multi Repuestos</a:t>
            </a:r>
            <a:b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 Los Llanos C.A.</a:t>
            </a:r>
          </a:p>
        </p:txBody>
      </p:sp>
      <p:pic>
        <p:nvPicPr>
          <p:cNvPr id="27" name="Imagen 2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95213" y="915962"/>
            <a:ext cx="1233431" cy="1980637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28" name="Título 1"/>
          <p:cNvSpPr txBox="1">
            <a:spLocks/>
          </p:cNvSpPr>
          <p:nvPr/>
        </p:nvSpPr>
        <p:spPr>
          <a:xfrm>
            <a:off x="7072751" y="908720"/>
            <a:ext cx="1478356" cy="12171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Multi Repuestos</a:t>
            </a:r>
            <a:b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 Los Llanos C.A.</a:t>
            </a:r>
          </a:p>
        </p:txBody>
      </p:sp>
      <p:sp>
        <p:nvSpPr>
          <p:cNvPr id="29" name="39 CuadroTexto"/>
          <p:cNvSpPr txBox="1"/>
          <p:nvPr/>
        </p:nvSpPr>
        <p:spPr>
          <a:xfrm>
            <a:off x="7072750" y="3090027"/>
            <a:ext cx="1355893" cy="507831"/>
          </a:xfrm>
          <a:prstGeom prst="rect">
            <a:avLst/>
          </a:prstGeom>
          <a:solidFill>
            <a:srgbClr val="F8F8F8"/>
          </a:solidFill>
          <a:ln cap="rnd" cmpd="dbl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MX" sz="900" u="sng" dirty="0">
                <a:solidFill>
                  <a:schemeClr val="tx1"/>
                </a:solidFill>
              </a:rPr>
              <a:t>Descripción:</a:t>
            </a:r>
          </a:p>
          <a:p>
            <a:r>
              <a:rPr lang="es-VE" sz="900" b="1" dirty="0">
                <a:solidFill>
                  <a:schemeClr val="tx1"/>
                </a:solidFill>
              </a:rPr>
              <a:t>EJE DE PIÑON CORTO</a:t>
            </a:r>
          </a:p>
          <a:p>
            <a:r>
              <a:rPr lang="es-VE" sz="900" dirty="0">
                <a:solidFill>
                  <a:schemeClr val="tx1"/>
                </a:solidFill>
              </a:rPr>
              <a:t>Medida para </a:t>
            </a:r>
            <a:r>
              <a:rPr lang="x-none" sz="900" dirty="0">
                <a:solidFill>
                  <a:schemeClr val="tx1"/>
                </a:solidFill>
              </a:rPr>
              <a:t>CG 150</a:t>
            </a:r>
            <a:endParaRPr lang="es-VE" sz="900" dirty="0">
              <a:solidFill>
                <a:schemeClr val="tx1"/>
              </a:solidFill>
            </a:endParaRPr>
          </a:p>
        </p:txBody>
      </p:sp>
      <p:pic>
        <p:nvPicPr>
          <p:cNvPr id="40" name="Picture 14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16200000">
            <a:off x="3935389" y="3741415"/>
            <a:ext cx="2009098" cy="94998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14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57 CuadroTexto"/>
          <p:cNvSpPr txBox="1"/>
          <p:nvPr/>
        </p:nvSpPr>
        <p:spPr>
          <a:xfrm>
            <a:off x="4138576" y="5347868"/>
            <a:ext cx="1434286" cy="646331"/>
          </a:xfrm>
          <a:prstGeom prst="rect">
            <a:avLst/>
          </a:prstGeom>
          <a:solidFill>
            <a:srgbClr val="F8F8F8"/>
          </a:solidFill>
          <a:ln cap="rnd" cmpd="dbl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MX" sz="900" u="sng" dirty="0"/>
              <a:t>Descripción:</a:t>
            </a:r>
          </a:p>
          <a:p>
            <a:r>
              <a:rPr lang="es-VE" sz="900" b="1" dirty="0"/>
              <a:t>Eje Secundario De La Caja</a:t>
            </a:r>
          </a:p>
          <a:p>
            <a:r>
              <a:rPr lang="es-VE" sz="900" dirty="0"/>
              <a:t>Medida  para  CG-150 </a:t>
            </a:r>
          </a:p>
          <a:p>
            <a:r>
              <a:rPr lang="es-VE" sz="900" dirty="0"/>
              <a:t>Modelo de 14 Dientes </a:t>
            </a:r>
          </a:p>
        </p:txBody>
      </p:sp>
      <p:sp>
        <p:nvSpPr>
          <p:cNvPr id="44" name="Título 1"/>
          <p:cNvSpPr txBox="1">
            <a:spLocks/>
          </p:cNvSpPr>
          <p:nvPr/>
        </p:nvSpPr>
        <p:spPr>
          <a:xfrm rot="16200000">
            <a:off x="4083688" y="3746929"/>
            <a:ext cx="1478356" cy="12171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Multi Repuestos</a:t>
            </a:r>
            <a:b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 Los Llanos C.A.</a:t>
            </a:r>
          </a:p>
        </p:txBody>
      </p:sp>
    </p:spTree>
    <p:extLst>
      <p:ext uri="{BB962C8B-B14F-4D97-AF65-F5344CB8AC3E}">
        <p14:creationId xmlns:p14="http://schemas.microsoft.com/office/powerpoint/2010/main" val="18248675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3"/>
          <a:srcRect l="21399" t="3058" r="18323"/>
          <a:stretch/>
        </p:blipFill>
        <p:spPr>
          <a:xfrm>
            <a:off x="6006080" y="1694918"/>
            <a:ext cx="1484992" cy="2125044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6" name="Imagen 5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190" b="28417"/>
          <a:stretch/>
        </p:blipFill>
        <p:spPr>
          <a:xfrm>
            <a:off x="41311" y="6074533"/>
            <a:ext cx="3160379" cy="806692"/>
          </a:xfrm>
          <a:prstGeom prst="rect">
            <a:avLst/>
          </a:prstGeom>
        </p:spPr>
      </p:pic>
      <p:grpSp>
        <p:nvGrpSpPr>
          <p:cNvPr id="5" name="4 Grupo"/>
          <p:cNvGrpSpPr/>
          <p:nvPr/>
        </p:nvGrpSpPr>
        <p:grpSpPr>
          <a:xfrm flipH="1">
            <a:off x="3878209" y="-27384"/>
            <a:ext cx="45719" cy="620689"/>
            <a:chOff x="3511543" y="-1"/>
            <a:chExt cx="72008" cy="699853"/>
          </a:xfrm>
        </p:grpSpPr>
        <p:cxnSp>
          <p:nvCxnSpPr>
            <p:cNvPr id="6" name="5 Conector recto"/>
            <p:cNvCxnSpPr/>
            <p:nvPr/>
          </p:nvCxnSpPr>
          <p:spPr>
            <a:xfrm>
              <a:off x="3583551" y="0"/>
              <a:ext cx="0" cy="699851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7" name="6 Conector recto"/>
            <p:cNvCxnSpPr/>
            <p:nvPr/>
          </p:nvCxnSpPr>
          <p:spPr>
            <a:xfrm>
              <a:off x="3511543" y="-1"/>
              <a:ext cx="0" cy="69985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pic>
        <p:nvPicPr>
          <p:cNvPr id="31" name="Picture 1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94695" y="836712"/>
            <a:ext cx="1184207" cy="2153084"/>
          </a:xfrm>
          <a:prstGeom prst="round2DiagRect">
            <a:avLst>
              <a:gd name="adj1" fmla="val 16667"/>
              <a:gd name="adj2" fmla="val 1977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14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31 CuadroTexto"/>
          <p:cNvSpPr txBox="1"/>
          <p:nvPr/>
        </p:nvSpPr>
        <p:spPr>
          <a:xfrm>
            <a:off x="2249249" y="2536381"/>
            <a:ext cx="1326928" cy="646331"/>
          </a:xfrm>
          <a:prstGeom prst="rect">
            <a:avLst/>
          </a:prstGeom>
          <a:solidFill>
            <a:srgbClr val="F8F8F8"/>
          </a:solidFill>
          <a:ln cap="rnd" cmpd="dbl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MX" sz="900" u="sng" dirty="0">
                <a:solidFill>
                  <a:schemeClr val="tx1"/>
                </a:solidFill>
              </a:rPr>
              <a:t>Descripción:</a:t>
            </a:r>
          </a:p>
          <a:p>
            <a:r>
              <a:rPr lang="x-none" sz="900" b="1" dirty="0">
                <a:solidFill>
                  <a:schemeClr val="tx1"/>
                </a:solidFill>
              </a:rPr>
              <a:t>A</a:t>
            </a:r>
            <a:r>
              <a:rPr lang="es-MX" sz="900" b="1" dirty="0">
                <a:solidFill>
                  <a:schemeClr val="tx1"/>
                </a:solidFill>
              </a:rPr>
              <a:t>CEITE 4T</a:t>
            </a:r>
          </a:p>
          <a:p>
            <a:r>
              <a:rPr lang="es-MX" sz="900" b="1" dirty="0">
                <a:solidFill>
                  <a:schemeClr val="tx1"/>
                </a:solidFill>
              </a:rPr>
              <a:t>SAE20W50</a:t>
            </a:r>
          </a:p>
          <a:p>
            <a:endParaRPr lang="es-MX" sz="900" dirty="0">
              <a:solidFill>
                <a:schemeClr val="tx1"/>
              </a:solidFill>
            </a:endParaRPr>
          </a:p>
        </p:txBody>
      </p:sp>
      <p:sp>
        <p:nvSpPr>
          <p:cNvPr id="39" name="38 CuadroTexto"/>
          <p:cNvSpPr txBox="1"/>
          <p:nvPr/>
        </p:nvSpPr>
        <p:spPr>
          <a:xfrm>
            <a:off x="2840375" y="5158912"/>
            <a:ext cx="780190" cy="507831"/>
          </a:xfrm>
          <a:prstGeom prst="rect">
            <a:avLst/>
          </a:prstGeom>
          <a:solidFill>
            <a:srgbClr val="F8F8F8"/>
          </a:solidFill>
          <a:ln cap="rnd" cmpd="dbl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MX" sz="900" u="sng" dirty="0">
                <a:solidFill>
                  <a:schemeClr val="tx1"/>
                </a:solidFill>
              </a:rPr>
              <a:t>Descripción:</a:t>
            </a:r>
          </a:p>
          <a:p>
            <a:r>
              <a:rPr lang="x-none" sz="900" b="1" dirty="0">
                <a:solidFill>
                  <a:schemeClr val="tx1"/>
                </a:solidFill>
              </a:rPr>
              <a:t>A</a:t>
            </a:r>
            <a:r>
              <a:rPr lang="es-MX" sz="900" b="1" dirty="0">
                <a:solidFill>
                  <a:schemeClr val="tx1"/>
                </a:solidFill>
              </a:rPr>
              <a:t>CEITE 2T</a:t>
            </a:r>
          </a:p>
          <a:p>
            <a:r>
              <a:rPr lang="es-MX" sz="900" b="1" dirty="0">
                <a:solidFill>
                  <a:schemeClr val="tx1"/>
                </a:solidFill>
              </a:rPr>
              <a:t>API TC 1,50</a:t>
            </a:r>
          </a:p>
        </p:txBody>
      </p:sp>
      <p:pic>
        <p:nvPicPr>
          <p:cNvPr id="51" name="Picture 1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5400000">
            <a:off x="1014261" y="3838385"/>
            <a:ext cx="2286632" cy="1235948"/>
          </a:xfrm>
          <a:prstGeom prst="round2DiagRect">
            <a:avLst>
              <a:gd name="adj1" fmla="val 16667"/>
              <a:gd name="adj2" fmla="val 29901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14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Documento 6"/>
          <p:cNvSpPr/>
          <p:nvPr/>
        </p:nvSpPr>
        <p:spPr>
          <a:xfrm>
            <a:off x="3984983" y="6086"/>
            <a:ext cx="5159017" cy="614602"/>
          </a:xfrm>
          <a:prstGeom prst="flowChartDocument">
            <a:avLst/>
          </a:prstGeom>
          <a:solidFill>
            <a:schemeClr val="tx2">
              <a:lumMod val="75000"/>
              <a:alpha val="74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VE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ACEITE – ANTIESPICHE</a:t>
            </a:r>
          </a:p>
        </p:txBody>
      </p:sp>
      <p:grpSp>
        <p:nvGrpSpPr>
          <p:cNvPr id="36" name="8 Grupo"/>
          <p:cNvGrpSpPr/>
          <p:nvPr/>
        </p:nvGrpSpPr>
        <p:grpSpPr>
          <a:xfrm>
            <a:off x="2439266" y="5949280"/>
            <a:ext cx="7133627" cy="2227181"/>
            <a:chOff x="2386329" y="5920150"/>
            <a:chExt cx="7133627" cy="2227181"/>
          </a:xfrm>
        </p:grpSpPr>
        <p:sp>
          <p:nvSpPr>
            <p:cNvPr id="37" name="22 Documento"/>
            <p:cNvSpPr/>
            <p:nvPr/>
          </p:nvSpPr>
          <p:spPr>
            <a:xfrm rot="10176519">
              <a:off x="2388791" y="5920150"/>
              <a:ext cx="7043294" cy="1982655"/>
            </a:xfrm>
            <a:prstGeom prst="flowChartDocumen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40" name="23 Documento"/>
            <p:cNvSpPr/>
            <p:nvPr/>
          </p:nvSpPr>
          <p:spPr>
            <a:xfrm rot="10192481">
              <a:off x="2400447" y="5954303"/>
              <a:ext cx="7053924" cy="1982655"/>
            </a:xfrm>
            <a:prstGeom prst="flowChartDocument">
              <a:avLst/>
            </a:prstGeom>
            <a:solidFill>
              <a:srgbClr val="FF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42" name="24 Documento"/>
            <p:cNvSpPr/>
            <p:nvPr/>
          </p:nvSpPr>
          <p:spPr>
            <a:xfrm rot="10193874">
              <a:off x="2386329" y="6164676"/>
              <a:ext cx="7133627" cy="1982655"/>
            </a:xfrm>
            <a:prstGeom prst="flowChartDocument">
              <a:avLst/>
            </a:prstGeom>
            <a:gradFill flip="none" rotWithShape="1">
              <a:gsLst>
                <a:gs pos="0">
                  <a:schemeClr val="tx1">
                    <a:lumMod val="75000"/>
                    <a:lumOff val="25000"/>
                    <a:shade val="30000"/>
                    <a:satMod val="115000"/>
                  </a:schemeClr>
                </a:gs>
                <a:gs pos="50000">
                  <a:schemeClr val="tx1">
                    <a:lumMod val="75000"/>
                    <a:lumOff val="25000"/>
                    <a:shade val="67500"/>
                    <a:satMod val="115000"/>
                  </a:schemeClr>
                </a:gs>
                <a:gs pos="100000">
                  <a:schemeClr val="tx1">
                    <a:lumMod val="75000"/>
                    <a:lumOff val="25000"/>
                    <a:shade val="100000"/>
                    <a:satMod val="115000"/>
                  </a:schemeClr>
                </a:gs>
              </a:gsLst>
              <a:lin ang="8100000" scaled="1"/>
              <a:tileRect/>
            </a:gra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</p:grpSp>
      <p:sp>
        <p:nvSpPr>
          <p:cNvPr id="52" name="21 Rectángulo"/>
          <p:cNvSpPr/>
          <p:nvPr/>
        </p:nvSpPr>
        <p:spPr>
          <a:xfrm>
            <a:off x="17482" y="0"/>
            <a:ext cx="677108" cy="499342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vert="vert270"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x-none" sz="3200" b="1" spc="50" dirty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NUESTROS PRODUCTOS</a:t>
            </a:r>
            <a:endParaRPr lang="es-ES" sz="3200" b="1" spc="50" dirty="0">
              <a:ln w="11430"/>
              <a:solidFill>
                <a:srgbClr val="FF000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29" name="38 CuadroTexto"/>
          <p:cNvSpPr txBox="1"/>
          <p:nvPr/>
        </p:nvSpPr>
        <p:spPr>
          <a:xfrm>
            <a:off x="4662410" y="2481965"/>
            <a:ext cx="809216" cy="507831"/>
          </a:xfrm>
          <a:prstGeom prst="rect">
            <a:avLst/>
          </a:prstGeom>
          <a:solidFill>
            <a:srgbClr val="F8F8F8"/>
          </a:solidFill>
          <a:ln cap="rnd" cmpd="dbl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MX" sz="900" u="sng" dirty="0">
                <a:solidFill>
                  <a:schemeClr val="tx1"/>
                </a:solidFill>
              </a:rPr>
              <a:t>Descripción:</a:t>
            </a:r>
          </a:p>
          <a:p>
            <a:r>
              <a:rPr lang="x-none" sz="900" b="1" dirty="0">
                <a:solidFill>
                  <a:schemeClr val="tx1"/>
                </a:solidFill>
              </a:rPr>
              <a:t>A</a:t>
            </a:r>
            <a:r>
              <a:rPr lang="es-MX" sz="900" b="1" dirty="0">
                <a:solidFill>
                  <a:schemeClr val="tx1"/>
                </a:solidFill>
              </a:rPr>
              <a:t>CEITE 4T</a:t>
            </a:r>
          </a:p>
          <a:p>
            <a:r>
              <a:rPr lang="es-MX" sz="900" b="1" dirty="0">
                <a:solidFill>
                  <a:schemeClr val="tx1"/>
                </a:solidFill>
              </a:rPr>
              <a:t>SAE 20W50</a:t>
            </a:r>
            <a:endParaRPr lang="es-MX" sz="900" dirty="0">
              <a:solidFill>
                <a:schemeClr val="tx1"/>
              </a:solidFill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54" b="5640"/>
          <a:stretch/>
        </p:blipFill>
        <p:spPr>
          <a:xfrm>
            <a:off x="3923928" y="3268032"/>
            <a:ext cx="1391862" cy="2378612"/>
          </a:xfrm>
          <a:prstGeom prst="rect">
            <a:avLst/>
          </a:prstGeom>
        </p:spPr>
      </p:pic>
      <p:sp>
        <p:nvSpPr>
          <p:cNvPr id="30" name="38 CuadroTexto"/>
          <p:cNvSpPr txBox="1"/>
          <p:nvPr/>
        </p:nvSpPr>
        <p:spPr>
          <a:xfrm>
            <a:off x="5394743" y="5079881"/>
            <a:ext cx="1044589" cy="507831"/>
          </a:xfrm>
          <a:prstGeom prst="rect">
            <a:avLst/>
          </a:prstGeom>
          <a:solidFill>
            <a:srgbClr val="F8F8F8"/>
          </a:solidFill>
          <a:ln cap="rnd" cmpd="dbl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MX" sz="900" u="sng" dirty="0">
                <a:solidFill>
                  <a:schemeClr val="tx1"/>
                </a:solidFill>
              </a:rPr>
              <a:t>Descripción:</a:t>
            </a:r>
          </a:p>
          <a:p>
            <a:r>
              <a:rPr lang="x-none" sz="900" b="1" dirty="0">
                <a:solidFill>
                  <a:schemeClr val="tx1"/>
                </a:solidFill>
              </a:rPr>
              <a:t>A</a:t>
            </a:r>
            <a:r>
              <a:rPr lang="es-MX" sz="900" b="1" dirty="0">
                <a:solidFill>
                  <a:schemeClr val="tx1"/>
                </a:solidFill>
              </a:rPr>
              <a:t>CEITE 2T</a:t>
            </a:r>
          </a:p>
          <a:p>
            <a:r>
              <a:rPr lang="es-MX" sz="900" b="1" dirty="0">
                <a:solidFill>
                  <a:schemeClr val="tx1"/>
                </a:solidFill>
              </a:rPr>
              <a:t>API TC JASO FB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465" t="4666" b="4344"/>
          <a:stretch/>
        </p:blipFill>
        <p:spPr>
          <a:xfrm>
            <a:off x="3290192" y="735600"/>
            <a:ext cx="1350802" cy="2253943"/>
          </a:xfrm>
          <a:prstGeom prst="rect">
            <a:avLst/>
          </a:prstGeom>
        </p:spPr>
      </p:pic>
      <p:sp>
        <p:nvSpPr>
          <p:cNvPr id="49" name="Título 1"/>
          <p:cNvSpPr txBox="1">
            <a:spLocks/>
          </p:cNvSpPr>
          <p:nvPr/>
        </p:nvSpPr>
        <p:spPr>
          <a:xfrm>
            <a:off x="6006080" y="3003983"/>
            <a:ext cx="1478356" cy="12171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Multi Repuestos</a:t>
            </a:r>
            <a:b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 Los Llanos C.A.</a:t>
            </a:r>
          </a:p>
        </p:txBody>
      </p:sp>
      <p:sp>
        <p:nvSpPr>
          <p:cNvPr id="55" name="Título 1"/>
          <p:cNvSpPr txBox="1">
            <a:spLocks/>
          </p:cNvSpPr>
          <p:nvPr/>
        </p:nvSpPr>
        <p:spPr>
          <a:xfrm>
            <a:off x="3837434" y="4844660"/>
            <a:ext cx="1478356" cy="12171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Multi Repuestos</a:t>
            </a:r>
            <a:b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 Los Llanos C.A.</a:t>
            </a:r>
          </a:p>
        </p:txBody>
      </p:sp>
      <p:sp>
        <p:nvSpPr>
          <p:cNvPr id="57" name="Título 1"/>
          <p:cNvSpPr txBox="1">
            <a:spLocks/>
          </p:cNvSpPr>
          <p:nvPr/>
        </p:nvSpPr>
        <p:spPr>
          <a:xfrm>
            <a:off x="1413324" y="4805401"/>
            <a:ext cx="1478356" cy="12171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Multi Repuestos</a:t>
            </a:r>
            <a:b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 Los Llanos C.A.</a:t>
            </a:r>
          </a:p>
        </p:txBody>
      </p:sp>
      <p:sp>
        <p:nvSpPr>
          <p:cNvPr id="58" name="Título 1"/>
          <p:cNvSpPr txBox="1">
            <a:spLocks/>
          </p:cNvSpPr>
          <p:nvPr/>
        </p:nvSpPr>
        <p:spPr>
          <a:xfrm>
            <a:off x="3211150" y="2268204"/>
            <a:ext cx="1415508" cy="11084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Multi Repuestos</a:t>
            </a:r>
            <a:b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 Los Llanos C.A.</a:t>
            </a:r>
          </a:p>
        </p:txBody>
      </p:sp>
      <p:sp>
        <p:nvSpPr>
          <p:cNvPr id="59" name="Título 1"/>
          <p:cNvSpPr txBox="1">
            <a:spLocks/>
          </p:cNvSpPr>
          <p:nvPr/>
        </p:nvSpPr>
        <p:spPr>
          <a:xfrm>
            <a:off x="994695" y="2268204"/>
            <a:ext cx="1291704" cy="10036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Multi Repuestos</a:t>
            </a:r>
            <a:b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 Los Llanos C.A.</a:t>
            </a:r>
          </a:p>
        </p:txBody>
      </p:sp>
      <p:sp>
        <p:nvSpPr>
          <p:cNvPr id="60" name="38 CuadroTexto"/>
          <p:cNvSpPr txBox="1"/>
          <p:nvPr/>
        </p:nvSpPr>
        <p:spPr>
          <a:xfrm>
            <a:off x="7579208" y="3536128"/>
            <a:ext cx="1385280" cy="369332"/>
          </a:xfrm>
          <a:prstGeom prst="rect">
            <a:avLst/>
          </a:prstGeom>
          <a:solidFill>
            <a:srgbClr val="F8F8F8"/>
          </a:solidFill>
          <a:ln cap="rnd" cmpd="dbl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MX" sz="900" u="sng" dirty="0">
                <a:solidFill>
                  <a:schemeClr val="tx1"/>
                </a:solidFill>
              </a:rPr>
              <a:t>Descripción:</a:t>
            </a:r>
          </a:p>
          <a:p>
            <a:r>
              <a:rPr lang="es-VE" sz="900" b="1" dirty="0">
                <a:solidFill>
                  <a:schemeClr val="tx1"/>
                </a:solidFill>
              </a:rPr>
              <a:t>Anti Espiche</a:t>
            </a:r>
            <a:r>
              <a:rPr lang="es-MX" sz="900" dirty="0">
                <a:solidFill>
                  <a:schemeClr val="tx1"/>
                </a:solidFill>
              </a:rPr>
              <a:t> </a:t>
            </a:r>
            <a:r>
              <a:rPr lang="es-MX" sz="900" b="1" dirty="0">
                <a:solidFill>
                  <a:schemeClr val="tx1"/>
                </a:solidFill>
              </a:rPr>
              <a:t>para llantas</a:t>
            </a:r>
          </a:p>
        </p:txBody>
      </p:sp>
    </p:spTree>
    <p:extLst>
      <p:ext uri="{BB962C8B-B14F-4D97-AF65-F5344CB8AC3E}">
        <p14:creationId xmlns:p14="http://schemas.microsoft.com/office/powerpoint/2010/main" val="10257996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9617" y="2675390"/>
            <a:ext cx="1634167" cy="113440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5993" y="729509"/>
            <a:ext cx="2340571" cy="1909644"/>
          </a:xfrm>
          <a:prstGeom prst="rect">
            <a:avLst/>
          </a:prstGeom>
        </p:spPr>
      </p:pic>
      <p:pic>
        <p:nvPicPr>
          <p:cNvPr id="29" name="Imagen 2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190" b="28417"/>
          <a:stretch/>
        </p:blipFill>
        <p:spPr>
          <a:xfrm>
            <a:off x="26717" y="6107910"/>
            <a:ext cx="3160379" cy="806692"/>
          </a:xfrm>
          <a:prstGeom prst="rect">
            <a:avLst/>
          </a:prstGeom>
        </p:spPr>
      </p:pic>
      <p:cxnSp>
        <p:nvCxnSpPr>
          <p:cNvPr id="5" name="4 Conector recto"/>
          <p:cNvCxnSpPr/>
          <p:nvPr/>
        </p:nvCxnSpPr>
        <p:spPr>
          <a:xfrm>
            <a:off x="3583551" y="1"/>
            <a:ext cx="0" cy="69985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" name="5 Conector recto"/>
          <p:cNvCxnSpPr/>
          <p:nvPr/>
        </p:nvCxnSpPr>
        <p:spPr>
          <a:xfrm>
            <a:off x="3511543" y="-1"/>
            <a:ext cx="0" cy="6998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40" name="Picture 1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15617" y="1161012"/>
            <a:ext cx="1304339" cy="1257517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14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40 CuadroTexto"/>
          <p:cNvSpPr txBox="1"/>
          <p:nvPr/>
        </p:nvSpPr>
        <p:spPr>
          <a:xfrm>
            <a:off x="2627784" y="1192978"/>
            <a:ext cx="1656184" cy="507831"/>
          </a:xfrm>
          <a:prstGeom prst="rect">
            <a:avLst/>
          </a:prstGeom>
          <a:solidFill>
            <a:srgbClr val="F8F8F8"/>
          </a:solidFill>
          <a:ln cap="rnd" cmpd="dbl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MX" sz="900" u="sng" dirty="0"/>
              <a:t>Descripción:</a:t>
            </a:r>
          </a:p>
          <a:p>
            <a:r>
              <a:rPr lang="es-VE" sz="900" b="1" dirty="0"/>
              <a:t>TAPA IZQUIERDA (MAGNETO)</a:t>
            </a:r>
          </a:p>
          <a:p>
            <a:r>
              <a:rPr lang="es-VE" sz="900" dirty="0"/>
              <a:t>Medida para  Universal</a:t>
            </a:r>
          </a:p>
        </p:txBody>
      </p:sp>
      <p:sp>
        <p:nvSpPr>
          <p:cNvPr id="42" name="41 CuadroTexto"/>
          <p:cNvSpPr txBox="1"/>
          <p:nvPr/>
        </p:nvSpPr>
        <p:spPr>
          <a:xfrm>
            <a:off x="2627784" y="2924945"/>
            <a:ext cx="1656184" cy="507831"/>
          </a:xfrm>
          <a:prstGeom prst="rect">
            <a:avLst/>
          </a:prstGeom>
          <a:solidFill>
            <a:srgbClr val="F8F8F8"/>
          </a:solidFill>
          <a:ln cap="rnd" cmpd="dbl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MX" sz="900" u="sng" dirty="0"/>
              <a:t>Descripción:</a:t>
            </a:r>
          </a:p>
          <a:p>
            <a:r>
              <a:rPr lang="es-VE" sz="900" b="1" dirty="0"/>
              <a:t>TAPA DERECHA (CROCHERA)</a:t>
            </a:r>
          </a:p>
          <a:p>
            <a:r>
              <a:rPr lang="es-VE" sz="900" dirty="0"/>
              <a:t>Medida Universal sin Pesa </a:t>
            </a:r>
          </a:p>
        </p:txBody>
      </p:sp>
      <p:pic>
        <p:nvPicPr>
          <p:cNvPr id="43" name="Picture 14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657" r="2939" b="9401"/>
          <a:stretch/>
        </p:blipFill>
        <p:spPr bwMode="auto">
          <a:xfrm>
            <a:off x="1043608" y="2881418"/>
            <a:ext cx="1434800" cy="119565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14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44 CuadroTexto"/>
          <p:cNvSpPr txBox="1"/>
          <p:nvPr/>
        </p:nvSpPr>
        <p:spPr>
          <a:xfrm>
            <a:off x="2627784" y="4437112"/>
            <a:ext cx="2160240" cy="507831"/>
          </a:xfrm>
          <a:prstGeom prst="rect">
            <a:avLst/>
          </a:prstGeom>
          <a:solidFill>
            <a:srgbClr val="F8F8F8"/>
          </a:solidFill>
          <a:ln cap="rnd" cmpd="dbl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MX" sz="900" u="sng" dirty="0"/>
              <a:t>Descripción:</a:t>
            </a:r>
          </a:p>
          <a:p>
            <a:r>
              <a:rPr lang="es-VE" sz="900" b="1" dirty="0"/>
              <a:t>TAPA DERECHA (CROCHERA CON PESAS)</a:t>
            </a:r>
          </a:p>
          <a:p>
            <a:r>
              <a:rPr lang="es-VE" sz="900" dirty="0"/>
              <a:t>Medida Universal con Pesa </a:t>
            </a:r>
          </a:p>
        </p:txBody>
      </p:sp>
      <p:sp>
        <p:nvSpPr>
          <p:cNvPr id="46" name="45 CuadroTexto"/>
          <p:cNvSpPr txBox="1"/>
          <p:nvPr/>
        </p:nvSpPr>
        <p:spPr>
          <a:xfrm>
            <a:off x="6743194" y="4293097"/>
            <a:ext cx="1573223" cy="507831"/>
          </a:xfrm>
          <a:prstGeom prst="rect">
            <a:avLst/>
          </a:prstGeom>
          <a:ln cap="rnd" cmpd="dbl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MX" sz="900" u="sng" dirty="0"/>
              <a:t>Descripción:</a:t>
            </a:r>
          </a:p>
          <a:p>
            <a:r>
              <a:rPr lang="es-VE" sz="900" b="1" dirty="0"/>
              <a:t>CILINDRO</a:t>
            </a:r>
          </a:p>
          <a:p>
            <a:r>
              <a:rPr lang="es-VE" sz="900" dirty="0"/>
              <a:t>Medida para Outlook</a:t>
            </a:r>
          </a:p>
        </p:txBody>
      </p:sp>
      <p:pic>
        <p:nvPicPr>
          <p:cNvPr id="47" name="Picture 13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960" t="3532" r="6138"/>
          <a:stretch/>
        </p:blipFill>
        <p:spPr bwMode="auto">
          <a:xfrm>
            <a:off x="5279367" y="4293097"/>
            <a:ext cx="931653" cy="1177688"/>
          </a:xfrm>
          <a:prstGeom prst="round2DiagRect">
            <a:avLst>
              <a:gd name="adj1" fmla="val 11720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14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13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43609" y="4482703"/>
            <a:ext cx="1376347" cy="1031903"/>
          </a:xfrm>
          <a:prstGeom prst="round2DiagRect">
            <a:avLst>
              <a:gd name="adj1" fmla="val 11720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14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49 CuadroTexto"/>
          <p:cNvSpPr txBox="1"/>
          <p:nvPr/>
        </p:nvSpPr>
        <p:spPr>
          <a:xfrm>
            <a:off x="6676893" y="2636913"/>
            <a:ext cx="1423499" cy="507831"/>
          </a:xfrm>
          <a:prstGeom prst="rect">
            <a:avLst/>
          </a:prstGeom>
          <a:solidFill>
            <a:srgbClr val="F8F8F8"/>
          </a:solidFill>
          <a:ln cap="rnd" cmpd="dbl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MX" sz="900" u="sng" dirty="0"/>
              <a:t>Descripción:</a:t>
            </a:r>
          </a:p>
          <a:p>
            <a:r>
              <a:rPr lang="es-VE" sz="900" b="1" dirty="0"/>
              <a:t>CAMARA Y CILINDRO</a:t>
            </a:r>
          </a:p>
          <a:p>
            <a:r>
              <a:rPr lang="es-VE" sz="900" dirty="0"/>
              <a:t>Medida para Scooter</a:t>
            </a:r>
          </a:p>
        </p:txBody>
      </p:sp>
      <p:sp>
        <p:nvSpPr>
          <p:cNvPr id="51" name="50 CuadroTexto"/>
          <p:cNvSpPr txBox="1"/>
          <p:nvPr/>
        </p:nvSpPr>
        <p:spPr>
          <a:xfrm>
            <a:off x="6676893" y="1043444"/>
            <a:ext cx="1423499" cy="507831"/>
          </a:xfrm>
          <a:prstGeom prst="rect">
            <a:avLst/>
          </a:prstGeom>
          <a:solidFill>
            <a:srgbClr val="F8F8F8"/>
          </a:solidFill>
          <a:ln cap="rnd" cmpd="dbl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MX" sz="900" u="sng" dirty="0"/>
              <a:t>Descripción:</a:t>
            </a:r>
          </a:p>
          <a:p>
            <a:r>
              <a:rPr lang="es-VE" sz="900" b="1" dirty="0"/>
              <a:t>CAMARA Y CILINDRO</a:t>
            </a:r>
          </a:p>
          <a:p>
            <a:r>
              <a:rPr lang="es-VE" sz="900" dirty="0"/>
              <a:t>medida Universal CG-150</a:t>
            </a:r>
          </a:p>
        </p:txBody>
      </p:sp>
      <p:sp>
        <p:nvSpPr>
          <p:cNvPr id="52" name="Título 1"/>
          <p:cNvSpPr txBox="1">
            <a:spLocks/>
          </p:cNvSpPr>
          <p:nvPr/>
        </p:nvSpPr>
        <p:spPr>
          <a:xfrm>
            <a:off x="1043608" y="1196752"/>
            <a:ext cx="1478356" cy="12171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Multi Repuestos</a:t>
            </a:r>
            <a:b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 Los Llanos C.A.</a:t>
            </a:r>
          </a:p>
        </p:txBody>
      </p:sp>
      <p:sp>
        <p:nvSpPr>
          <p:cNvPr id="53" name="Título 1"/>
          <p:cNvSpPr txBox="1">
            <a:spLocks/>
          </p:cNvSpPr>
          <p:nvPr/>
        </p:nvSpPr>
        <p:spPr>
          <a:xfrm>
            <a:off x="5014096" y="980728"/>
            <a:ext cx="1478356" cy="12171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Multi Repuestos</a:t>
            </a:r>
            <a:b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 Los Llanos C.A.</a:t>
            </a:r>
          </a:p>
        </p:txBody>
      </p:sp>
      <p:sp>
        <p:nvSpPr>
          <p:cNvPr id="54" name="Título 1"/>
          <p:cNvSpPr txBox="1">
            <a:spLocks/>
          </p:cNvSpPr>
          <p:nvPr/>
        </p:nvSpPr>
        <p:spPr>
          <a:xfrm>
            <a:off x="4965852" y="2571935"/>
            <a:ext cx="1478356" cy="12171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Multi Repuestos</a:t>
            </a:r>
            <a:b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 Los Llanos C.A.</a:t>
            </a:r>
          </a:p>
        </p:txBody>
      </p:sp>
      <p:sp>
        <p:nvSpPr>
          <p:cNvPr id="55" name="Título 1"/>
          <p:cNvSpPr txBox="1">
            <a:spLocks/>
          </p:cNvSpPr>
          <p:nvPr/>
        </p:nvSpPr>
        <p:spPr>
          <a:xfrm>
            <a:off x="4965852" y="4149080"/>
            <a:ext cx="1478356" cy="12171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Multi Repuestos</a:t>
            </a:r>
            <a:b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 Los Llanos C.A.</a:t>
            </a:r>
          </a:p>
        </p:txBody>
      </p:sp>
      <p:sp>
        <p:nvSpPr>
          <p:cNvPr id="56" name="Título 1"/>
          <p:cNvSpPr txBox="1">
            <a:spLocks/>
          </p:cNvSpPr>
          <p:nvPr/>
        </p:nvSpPr>
        <p:spPr>
          <a:xfrm>
            <a:off x="1005412" y="2931975"/>
            <a:ext cx="1478356" cy="12171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Multi Repuestos</a:t>
            </a:r>
            <a:b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 Los Llanos C.A.</a:t>
            </a:r>
          </a:p>
        </p:txBody>
      </p:sp>
      <p:sp>
        <p:nvSpPr>
          <p:cNvPr id="57" name="Título 1"/>
          <p:cNvSpPr txBox="1">
            <a:spLocks/>
          </p:cNvSpPr>
          <p:nvPr/>
        </p:nvSpPr>
        <p:spPr>
          <a:xfrm>
            <a:off x="971600" y="4444143"/>
            <a:ext cx="1478356" cy="12171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Multi Repuestos</a:t>
            </a:r>
            <a:b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 Los Llanos C.A.</a:t>
            </a:r>
          </a:p>
        </p:txBody>
      </p:sp>
      <p:grpSp>
        <p:nvGrpSpPr>
          <p:cNvPr id="58" name="8 Grupo"/>
          <p:cNvGrpSpPr/>
          <p:nvPr/>
        </p:nvGrpSpPr>
        <p:grpSpPr>
          <a:xfrm>
            <a:off x="2392929" y="5920151"/>
            <a:ext cx="7133627" cy="2227181"/>
            <a:chOff x="2386329" y="5920150"/>
            <a:chExt cx="7133627" cy="2227181"/>
          </a:xfrm>
        </p:grpSpPr>
        <p:sp>
          <p:nvSpPr>
            <p:cNvPr id="59" name="22 Documento"/>
            <p:cNvSpPr/>
            <p:nvPr/>
          </p:nvSpPr>
          <p:spPr>
            <a:xfrm rot="10176519">
              <a:off x="2388791" y="5920150"/>
              <a:ext cx="7043294" cy="1982655"/>
            </a:xfrm>
            <a:prstGeom prst="flowChartDocumen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60" name="23 Documento"/>
            <p:cNvSpPr/>
            <p:nvPr/>
          </p:nvSpPr>
          <p:spPr>
            <a:xfrm rot="10192481">
              <a:off x="2400447" y="5954303"/>
              <a:ext cx="7053924" cy="1982655"/>
            </a:xfrm>
            <a:prstGeom prst="flowChartDocument">
              <a:avLst/>
            </a:prstGeom>
            <a:solidFill>
              <a:srgbClr val="FF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61" name="24 Documento"/>
            <p:cNvSpPr/>
            <p:nvPr/>
          </p:nvSpPr>
          <p:spPr>
            <a:xfrm rot="10193874">
              <a:off x="2386329" y="6164676"/>
              <a:ext cx="7133627" cy="1982655"/>
            </a:xfrm>
            <a:prstGeom prst="flowChartDocument">
              <a:avLst/>
            </a:prstGeom>
            <a:gradFill flip="none" rotWithShape="1">
              <a:gsLst>
                <a:gs pos="0">
                  <a:schemeClr val="tx1">
                    <a:lumMod val="75000"/>
                    <a:lumOff val="25000"/>
                    <a:shade val="30000"/>
                    <a:satMod val="115000"/>
                  </a:schemeClr>
                </a:gs>
                <a:gs pos="50000">
                  <a:schemeClr val="tx1">
                    <a:lumMod val="75000"/>
                    <a:lumOff val="25000"/>
                    <a:shade val="67500"/>
                    <a:satMod val="115000"/>
                  </a:schemeClr>
                </a:gs>
                <a:gs pos="100000">
                  <a:schemeClr val="tx1">
                    <a:lumMod val="75000"/>
                    <a:lumOff val="25000"/>
                    <a:shade val="100000"/>
                    <a:satMod val="115000"/>
                  </a:schemeClr>
                </a:gs>
              </a:gsLst>
              <a:lin ang="8100000" scaled="1"/>
              <a:tileRect/>
            </a:gra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</p:grpSp>
      <p:sp>
        <p:nvSpPr>
          <p:cNvPr id="62" name="21 Rectángulo"/>
          <p:cNvSpPr/>
          <p:nvPr/>
        </p:nvSpPr>
        <p:spPr>
          <a:xfrm>
            <a:off x="17482" y="168884"/>
            <a:ext cx="677108" cy="4824536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vert="vert270"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x-none" sz="3200" b="1" spc="50" dirty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NUESTROS PRODUCTOS</a:t>
            </a:r>
            <a:endParaRPr lang="es-ES" sz="3200" b="1" spc="50" dirty="0">
              <a:ln w="11430"/>
              <a:solidFill>
                <a:srgbClr val="FF000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64" name="Documento 6"/>
          <p:cNvSpPr/>
          <p:nvPr/>
        </p:nvSpPr>
        <p:spPr>
          <a:xfrm>
            <a:off x="3663569" y="0"/>
            <a:ext cx="5480431" cy="764704"/>
          </a:xfrm>
          <a:prstGeom prst="flowChartDocument">
            <a:avLst/>
          </a:prstGeom>
          <a:solidFill>
            <a:schemeClr val="tx2">
              <a:lumMod val="75000"/>
              <a:alpha val="74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VE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EMPACADURA</a:t>
            </a:r>
          </a:p>
        </p:txBody>
      </p:sp>
    </p:spTree>
    <p:extLst>
      <p:ext uri="{BB962C8B-B14F-4D97-AF65-F5344CB8AC3E}">
        <p14:creationId xmlns:p14="http://schemas.microsoft.com/office/powerpoint/2010/main" val="24023128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49 CuadroTexto"/>
          <p:cNvSpPr txBox="1"/>
          <p:nvPr/>
        </p:nvSpPr>
        <p:spPr>
          <a:xfrm>
            <a:off x="6761229" y="5092226"/>
            <a:ext cx="1944216" cy="507831"/>
          </a:xfrm>
          <a:prstGeom prst="rect">
            <a:avLst/>
          </a:prstGeom>
          <a:solidFill>
            <a:srgbClr val="F8F8F8"/>
          </a:solidFill>
          <a:ln cap="rnd" cmpd="dbl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MX" sz="900" dirty="0"/>
              <a:t>Descripción</a:t>
            </a:r>
          </a:p>
          <a:p>
            <a:r>
              <a:rPr lang="es-VE" sz="900" dirty="0"/>
              <a:t>DE TUBO DE ESCAPE (ARO)</a:t>
            </a:r>
          </a:p>
          <a:p>
            <a:r>
              <a:rPr lang="es-MX" sz="900" dirty="0"/>
              <a:t>Medida Universal</a:t>
            </a:r>
          </a:p>
        </p:txBody>
      </p:sp>
      <p:pic>
        <p:nvPicPr>
          <p:cNvPr id="26" name="Imagen 2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190" b="28417"/>
          <a:stretch/>
        </p:blipFill>
        <p:spPr>
          <a:xfrm>
            <a:off x="26717" y="6107910"/>
            <a:ext cx="3160379" cy="806692"/>
          </a:xfrm>
          <a:prstGeom prst="rect">
            <a:avLst/>
          </a:prstGeom>
        </p:spPr>
      </p:pic>
      <p:cxnSp>
        <p:nvCxnSpPr>
          <p:cNvPr id="5" name="4 Conector recto"/>
          <p:cNvCxnSpPr/>
          <p:nvPr/>
        </p:nvCxnSpPr>
        <p:spPr>
          <a:xfrm>
            <a:off x="3583551" y="2507459"/>
            <a:ext cx="0" cy="69985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" name="5 Conector recto"/>
          <p:cNvCxnSpPr/>
          <p:nvPr/>
        </p:nvCxnSpPr>
        <p:spPr>
          <a:xfrm>
            <a:off x="3511543" y="2507457"/>
            <a:ext cx="0" cy="6998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40" name="Picture 14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567" t="8152" r="12761"/>
          <a:stretch/>
        </p:blipFill>
        <p:spPr bwMode="auto">
          <a:xfrm>
            <a:off x="1580488" y="3534786"/>
            <a:ext cx="1650757" cy="148309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14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40 CuadroTexto"/>
          <p:cNvSpPr txBox="1"/>
          <p:nvPr/>
        </p:nvSpPr>
        <p:spPr>
          <a:xfrm>
            <a:off x="1573936" y="5181678"/>
            <a:ext cx="1711531" cy="507831"/>
          </a:xfrm>
          <a:prstGeom prst="rect">
            <a:avLst/>
          </a:prstGeom>
          <a:solidFill>
            <a:srgbClr val="F8F8F8"/>
          </a:solidFill>
          <a:ln cap="rnd" cmpd="dbl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MX" sz="900" dirty="0"/>
              <a:t>Descripción</a:t>
            </a:r>
          </a:p>
          <a:p>
            <a:r>
              <a:rPr lang="es-VE" sz="900" b="1" dirty="0"/>
              <a:t>PARA LAS CAÑAS O BASTONES</a:t>
            </a:r>
          </a:p>
          <a:p>
            <a:r>
              <a:rPr lang="es-VE" sz="900" dirty="0"/>
              <a:t>Medida para HORSE / BERA</a:t>
            </a:r>
          </a:p>
        </p:txBody>
      </p:sp>
      <p:sp>
        <p:nvSpPr>
          <p:cNvPr id="42" name="41 CuadroTexto"/>
          <p:cNvSpPr txBox="1"/>
          <p:nvPr/>
        </p:nvSpPr>
        <p:spPr>
          <a:xfrm>
            <a:off x="3998129" y="5198141"/>
            <a:ext cx="1656182" cy="507831"/>
          </a:xfrm>
          <a:prstGeom prst="rect">
            <a:avLst/>
          </a:prstGeom>
          <a:solidFill>
            <a:srgbClr val="F8F8F8"/>
          </a:solidFill>
          <a:ln cap="rnd" cmpd="dbl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MX" sz="900" dirty="0"/>
              <a:t>Descripción:</a:t>
            </a:r>
          </a:p>
          <a:p>
            <a:r>
              <a:rPr lang="es-VE" sz="900" b="1" dirty="0"/>
              <a:t>DE LAS CAÑAS</a:t>
            </a:r>
            <a:r>
              <a:rPr lang="es-VE" sz="900" dirty="0"/>
              <a:t>  (Dorada)</a:t>
            </a:r>
          </a:p>
          <a:p>
            <a:r>
              <a:rPr lang="es-VE" sz="900" dirty="0"/>
              <a:t>Medida para TX 200</a:t>
            </a:r>
            <a:endParaRPr lang="es-MX" sz="900" dirty="0"/>
          </a:p>
        </p:txBody>
      </p:sp>
      <p:pic>
        <p:nvPicPr>
          <p:cNvPr id="49" name="Picture 17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356" t="17806" r="20445" b="19428"/>
          <a:stretch/>
        </p:blipFill>
        <p:spPr bwMode="auto">
          <a:xfrm>
            <a:off x="6945539" y="3442488"/>
            <a:ext cx="1479417" cy="1428057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14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3" name="42 Conector recto"/>
          <p:cNvCxnSpPr/>
          <p:nvPr/>
        </p:nvCxnSpPr>
        <p:spPr>
          <a:xfrm>
            <a:off x="3735951" y="1"/>
            <a:ext cx="0" cy="69985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4" name="43 Conector recto"/>
          <p:cNvCxnSpPr/>
          <p:nvPr/>
        </p:nvCxnSpPr>
        <p:spPr>
          <a:xfrm>
            <a:off x="3663943" y="-1"/>
            <a:ext cx="0" cy="6998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7" name="46 CuadroTexto"/>
          <p:cNvSpPr txBox="1"/>
          <p:nvPr/>
        </p:nvSpPr>
        <p:spPr>
          <a:xfrm>
            <a:off x="3641757" y="1471792"/>
            <a:ext cx="1933263" cy="507831"/>
          </a:xfrm>
          <a:prstGeom prst="rect">
            <a:avLst/>
          </a:prstGeom>
          <a:solidFill>
            <a:srgbClr val="F8F8F8"/>
          </a:solidFill>
          <a:ln cap="rnd" cmpd="dbl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MX" sz="900" u="sng" dirty="0"/>
              <a:t>Descripción</a:t>
            </a:r>
          </a:p>
          <a:p>
            <a:r>
              <a:rPr lang="es-VE" sz="900" b="1" dirty="0"/>
              <a:t>EMBOBINADO  4  o 5 CABLE</a:t>
            </a:r>
          </a:p>
          <a:p>
            <a:r>
              <a:rPr lang="es-MX" sz="900" dirty="0"/>
              <a:t>Medida pata (4)HORSE, (5) CG-150 </a:t>
            </a:r>
          </a:p>
        </p:txBody>
      </p:sp>
      <p:pic>
        <p:nvPicPr>
          <p:cNvPr id="51" name="Picture 13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2740" b="95890" l="0" r="97473">
                        <a14:backgroundMark x1="15162" y1="52055" x2="15162" y2="52055"/>
                        <a14:backgroundMark x1="36462" y1="84018" x2="36462" y2="84018"/>
                        <a14:backgroundMark x1="64982" y1="31507" x2="64982" y2="31507"/>
                        <a14:backgroundMark x1="44404" y1="16895" x2="44404" y2="16895"/>
                        <a14:backgroundMark x1="53069" y1="82648" x2="53069" y2="82648"/>
                        <a14:backgroundMark x1="63538" y1="74429" x2="63538" y2="74429"/>
                        <a14:backgroundMark x1="55596" y1="20548" x2="55596" y2="20548"/>
                        <a14:backgroundMark x1="35379" y1="14155" x2="35379" y2="14155"/>
                        <a14:backgroundMark x1="27076" y1="15525" x2="27076" y2="15525"/>
                        <a14:backgroundMark x1="16968" y1="33333" x2="16968" y2="33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8311"/>
          <a:stretch/>
        </p:blipFill>
        <p:spPr bwMode="auto">
          <a:xfrm>
            <a:off x="1012307" y="704803"/>
            <a:ext cx="2328838" cy="1639537"/>
          </a:xfrm>
          <a:prstGeom prst="round2DiagRect">
            <a:avLst>
              <a:gd name="adj1" fmla="val 11720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14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Título 1"/>
          <p:cNvSpPr txBox="1">
            <a:spLocks/>
          </p:cNvSpPr>
          <p:nvPr/>
        </p:nvSpPr>
        <p:spPr>
          <a:xfrm>
            <a:off x="1192094" y="699852"/>
            <a:ext cx="1949220" cy="12171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Multi Repuestos</a:t>
            </a:r>
            <a:b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 Los Llanos C.A.</a:t>
            </a:r>
          </a:p>
        </p:txBody>
      </p:sp>
      <p:sp>
        <p:nvSpPr>
          <p:cNvPr id="53" name="Título 1"/>
          <p:cNvSpPr txBox="1">
            <a:spLocks/>
          </p:cNvSpPr>
          <p:nvPr/>
        </p:nvSpPr>
        <p:spPr>
          <a:xfrm>
            <a:off x="1259632" y="3508039"/>
            <a:ext cx="1478356" cy="12171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Multi Repuestos</a:t>
            </a:r>
            <a:b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 Los Llanos C.A.</a:t>
            </a:r>
          </a:p>
        </p:txBody>
      </p:sp>
      <p:sp>
        <p:nvSpPr>
          <p:cNvPr id="55" name="Título 1"/>
          <p:cNvSpPr txBox="1">
            <a:spLocks/>
          </p:cNvSpPr>
          <p:nvPr/>
        </p:nvSpPr>
        <p:spPr>
          <a:xfrm>
            <a:off x="6920579" y="3578064"/>
            <a:ext cx="1478356" cy="12171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Multi Repuestos</a:t>
            </a:r>
            <a:b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 Los Llanos C.A.</a:t>
            </a:r>
          </a:p>
        </p:txBody>
      </p:sp>
      <p:grpSp>
        <p:nvGrpSpPr>
          <p:cNvPr id="56" name="8 Grupo"/>
          <p:cNvGrpSpPr/>
          <p:nvPr/>
        </p:nvGrpSpPr>
        <p:grpSpPr>
          <a:xfrm>
            <a:off x="2392929" y="5920151"/>
            <a:ext cx="7133627" cy="2227181"/>
            <a:chOff x="2386329" y="5920150"/>
            <a:chExt cx="7133627" cy="2227181"/>
          </a:xfrm>
        </p:grpSpPr>
        <p:sp>
          <p:nvSpPr>
            <p:cNvPr id="57" name="22 Documento"/>
            <p:cNvSpPr/>
            <p:nvPr/>
          </p:nvSpPr>
          <p:spPr>
            <a:xfrm rot="10176519">
              <a:off x="2388791" y="5920150"/>
              <a:ext cx="7043294" cy="1982655"/>
            </a:xfrm>
            <a:prstGeom prst="flowChartDocumen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58" name="23 Documento"/>
            <p:cNvSpPr/>
            <p:nvPr/>
          </p:nvSpPr>
          <p:spPr>
            <a:xfrm rot="10192481">
              <a:off x="2400447" y="5954303"/>
              <a:ext cx="7053924" cy="1982655"/>
            </a:xfrm>
            <a:prstGeom prst="flowChartDocument">
              <a:avLst/>
            </a:prstGeom>
            <a:solidFill>
              <a:srgbClr val="FF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59" name="24 Documento"/>
            <p:cNvSpPr/>
            <p:nvPr/>
          </p:nvSpPr>
          <p:spPr>
            <a:xfrm rot="10193874">
              <a:off x="2386329" y="6164676"/>
              <a:ext cx="7133627" cy="1982655"/>
            </a:xfrm>
            <a:prstGeom prst="flowChartDocument">
              <a:avLst/>
            </a:prstGeom>
            <a:gradFill flip="none" rotWithShape="1">
              <a:gsLst>
                <a:gs pos="0">
                  <a:schemeClr val="tx1">
                    <a:lumMod val="75000"/>
                    <a:lumOff val="25000"/>
                    <a:shade val="30000"/>
                    <a:satMod val="115000"/>
                  </a:schemeClr>
                </a:gs>
                <a:gs pos="50000">
                  <a:schemeClr val="tx1">
                    <a:lumMod val="75000"/>
                    <a:lumOff val="25000"/>
                    <a:shade val="67500"/>
                    <a:satMod val="115000"/>
                  </a:schemeClr>
                </a:gs>
                <a:gs pos="100000">
                  <a:schemeClr val="tx1">
                    <a:lumMod val="75000"/>
                    <a:lumOff val="25000"/>
                    <a:shade val="100000"/>
                    <a:satMod val="115000"/>
                  </a:schemeClr>
                </a:gs>
              </a:gsLst>
              <a:lin ang="8100000" scaled="1"/>
              <a:tileRect/>
            </a:gra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</p:grpSp>
      <p:sp>
        <p:nvSpPr>
          <p:cNvPr id="62" name="Documento 6"/>
          <p:cNvSpPr/>
          <p:nvPr/>
        </p:nvSpPr>
        <p:spPr>
          <a:xfrm>
            <a:off x="3663943" y="2520280"/>
            <a:ext cx="5480431" cy="764704"/>
          </a:xfrm>
          <a:prstGeom prst="flowChartDocument">
            <a:avLst/>
          </a:prstGeom>
          <a:solidFill>
            <a:schemeClr val="tx2">
              <a:lumMod val="75000"/>
              <a:alpha val="74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VE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ESTOPERAS</a:t>
            </a:r>
          </a:p>
        </p:txBody>
      </p:sp>
      <p:sp>
        <p:nvSpPr>
          <p:cNvPr id="61" name="Documento 6"/>
          <p:cNvSpPr/>
          <p:nvPr/>
        </p:nvSpPr>
        <p:spPr>
          <a:xfrm>
            <a:off x="3807959" y="0"/>
            <a:ext cx="5336041" cy="764704"/>
          </a:xfrm>
          <a:prstGeom prst="flowChartDocument">
            <a:avLst/>
          </a:prstGeom>
          <a:solidFill>
            <a:schemeClr val="tx2">
              <a:lumMod val="75000"/>
              <a:alpha val="74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VE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EMBOBINADO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9"/>
          <a:srcRect l="19372" t="8998" r="14651" b="24905"/>
          <a:stretch/>
        </p:blipFill>
        <p:spPr>
          <a:xfrm>
            <a:off x="6156175" y="948507"/>
            <a:ext cx="2025138" cy="135009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052743" y="3569169"/>
            <a:ext cx="2000250" cy="138112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27" name="21 Rectángulo"/>
          <p:cNvSpPr/>
          <p:nvPr/>
        </p:nvSpPr>
        <p:spPr>
          <a:xfrm>
            <a:off x="17482" y="168884"/>
            <a:ext cx="677108" cy="4824536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vert="vert270"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x-none" sz="3200" b="1" spc="50" dirty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NUESTROS PRODUCTOS</a:t>
            </a:r>
            <a:endParaRPr lang="es-ES" sz="3200" b="1" spc="50" dirty="0">
              <a:ln w="11430"/>
              <a:solidFill>
                <a:srgbClr val="FF000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54" name="Título 1"/>
          <p:cNvSpPr txBox="1">
            <a:spLocks/>
          </p:cNvSpPr>
          <p:nvPr/>
        </p:nvSpPr>
        <p:spPr>
          <a:xfrm>
            <a:off x="4460167" y="3569169"/>
            <a:ext cx="1478356" cy="12171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Multi Repuestos</a:t>
            </a:r>
            <a:b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 Los Llanos C.A.</a:t>
            </a:r>
          </a:p>
        </p:txBody>
      </p:sp>
    </p:spTree>
    <p:extLst>
      <p:ext uri="{BB962C8B-B14F-4D97-AF65-F5344CB8AC3E}">
        <p14:creationId xmlns:p14="http://schemas.microsoft.com/office/powerpoint/2010/main" val="19328881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1" t="25200" r="18083" b="32801"/>
          <a:stretch/>
        </p:blipFill>
        <p:spPr>
          <a:xfrm>
            <a:off x="6851067" y="1029126"/>
            <a:ext cx="1692000" cy="144001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93" r="26993" b="13219"/>
          <a:stretch/>
        </p:blipFill>
        <p:spPr>
          <a:xfrm>
            <a:off x="3782026" y="3557225"/>
            <a:ext cx="1727080" cy="149449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7" name="Imagen 2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190" b="28417"/>
          <a:stretch/>
        </p:blipFill>
        <p:spPr>
          <a:xfrm>
            <a:off x="26717" y="6107910"/>
            <a:ext cx="3160379" cy="806692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68" t="14162" r="9833" b="33671"/>
          <a:stretch/>
        </p:blipFill>
        <p:spPr>
          <a:xfrm>
            <a:off x="1012392" y="3947269"/>
            <a:ext cx="1690914" cy="119358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5" name="4 Conector recto"/>
          <p:cNvCxnSpPr/>
          <p:nvPr/>
        </p:nvCxnSpPr>
        <p:spPr>
          <a:xfrm>
            <a:off x="3583551" y="1"/>
            <a:ext cx="0" cy="69985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" name="5 Conector recto"/>
          <p:cNvCxnSpPr/>
          <p:nvPr/>
        </p:nvCxnSpPr>
        <p:spPr>
          <a:xfrm>
            <a:off x="3511543" y="-1"/>
            <a:ext cx="0" cy="6998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40" name="Picture 1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73466" y="1073684"/>
            <a:ext cx="1670343" cy="148192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14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40 CuadroTexto"/>
          <p:cNvSpPr txBox="1"/>
          <p:nvPr/>
        </p:nvSpPr>
        <p:spPr>
          <a:xfrm>
            <a:off x="1115616" y="2780928"/>
            <a:ext cx="2016224" cy="646331"/>
          </a:xfrm>
          <a:prstGeom prst="rect">
            <a:avLst/>
          </a:prstGeom>
          <a:solidFill>
            <a:srgbClr val="F8F8F8"/>
          </a:solidFill>
          <a:ln cap="rnd" cmpd="dbl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MX" sz="900" dirty="0"/>
              <a:t>Descripción</a:t>
            </a:r>
          </a:p>
          <a:p>
            <a:r>
              <a:rPr lang="es-VE" sz="900" b="1" dirty="0"/>
              <a:t>FARO REDONDO CROMADO  PANTALLA VIDRIO</a:t>
            </a:r>
          </a:p>
          <a:p>
            <a:r>
              <a:rPr lang="es-VE" sz="900" dirty="0"/>
              <a:t>Medida para BERA SOCIALISTA</a:t>
            </a:r>
          </a:p>
        </p:txBody>
      </p:sp>
      <p:sp>
        <p:nvSpPr>
          <p:cNvPr id="42" name="41 CuadroTexto"/>
          <p:cNvSpPr txBox="1"/>
          <p:nvPr/>
        </p:nvSpPr>
        <p:spPr>
          <a:xfrm>
            <a:off x="3790865" y="2708920"/>
            <a:ext cx="1861255" cy="646331"/>
          </a:xfrm>
          <a:prstGeom prst="rect">
            <a:avLst/>
          </a:prstGeom>
          <a:solidFill>
            <a:srgbClr val="F8F8F8"/>
          </a:solidFill>
          <a:ln cap="rnd" cmpd="dbl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MX" sz="900" dirty="0"/>
              <a:t>Descripción</a:t>
            </a:r>
          </a:p>
          <a:p>
            <a:r>
              <a:rPr lang="es-VE" sz="900" b="1" dirty="0"/>
              <a:t>FARO LED CUADRADO Y REDONDO  (INTERNO)  9 BOMBILLOS</a:t>
            </a:r>
          </a:p>
          <a:p>
            <a:r>
              <a:rPr lang="es-MX" sz="900" dirty="0"/>
              <a:t>Medida Universal</a:t>
            </a:r>
          </a:p>
        </p:txBody>
      </p:sp>
      <p:pic>
        <p:nvPicPr>
          <p:cNvPr id="43" name="Picture 14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11543" y="1001676"/>
            <a:ext cx="1872648" cy="1275196"/>
          </a:xfrm>
          <a:prstGeom prst="round2DiagRect">
            <a:avLst>
              <a:gd name="adj1" fmla="val 26020"/>
              <a:gd name="adj2" fmla="val 4676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14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45 CuadroTexto"/>
          <p:cNvSpPr txBox="1"/>
          <p:nvPr/>
        </p:nvSpPr>
        <p:spPr>
          <a:xfrm>
            <a:off x="1115616" y="5314427"/>
            <a:ext cx="1209553" cy="646331"/>
          </a:xfrm>
          <a:prstGeom prst="rect">
            <a:avLst/>
          </a:prstGeom>
          <a:solidFill>
            <a:srgbClr val="F8F8F8"/>
          </a:solidFill>
          <a:ln cap="rnd" cmpd="dbl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MX" sz="900" dirty="0"/>
              <a:t>Descripción:</a:t>
            </a:r>
          </a:p>
          <a:p>
            <a:r>
              <a:rPr lang="es-MX" sz="900" b="1" dirty="0"/>
              <a:t>FARO CUADRADO</a:t>
            </a:r>
          </a:p>
          <a:p>
            <a:r>
              <a:rPr lang="es-MX" sz="900" b="1" dirty="0"/>
              <a:t>PANTALLA DE VIDRIO </a:t>
            </a:r>
          </a:p>
          <a:p>
            <a:r>
              <a:rPr lang="es-MX" sz="900" dirty="0"/>
              <a:t>Medida HORSE</a:t>
            </a:r>
          </a:p>
        </p:txBody>
      </p:sp>
      <p:sp>
        <p:nvSpPr>
          <p:cNvPr id="51" name="50 CuadroTexto"/>
          <p:cNvSpPr txBox="1"/>
          <p:nvPr/>
        </p:nvSpPr>
        <p:spPr>
          <a:xfrm>
            <a:off x="6851067" y="2661400"/>
            <a:ext cx="2113421" cy="646331"/>
          </a:xfrm>
          <a:prstGeom prst="rect">
            <a:avLst/>
          </a:prstGeom>
          <a:solidFill>
            <a:srgbClr val="F8F8F8"/>
          </a:solidFill>
          <a:ln cap="rnd" cmpd="dbl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MX" sz="900" dirty="0"/>
              <a:t>Descripción</a:t>
            </a:r>
          </a:p>
          <a:p>
            <a:r>
              <a:rPr lang="es-VE" sz="900" b="1" dirty="0"/>
              <a:t>FARO  CUADRADO POLICIAL CON BASE EXTERNO 6 BOMBILLOS LED</a:t>
            </a:r>
          </a:p>
          <a:p>
            <a:r>
              <a:rPr lang="es-MX" sz="900" dirty="0"/>
              <a:t>Medida Universal</a:t>
            </a:r>
          </a:p>
        </p:txBody>
      </p:sp>
      <p:pic>
        <p:nvPicPr>
          <p:cNvPr id="45" name="Picture 13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249648" y="3377023"/>
            <a:ext cx="1498747" cy="1313970"/>
          </a:xfrm>
          <a:prstGeom prst="round2DiagRect">
            <a:avLst>
              <a:gd name="adj1" fmla="val 11720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14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47 CuadroTexto"/>
          <p:cNvSpPr txBox="1"/>
          <p:nvPr/>
        </p:nvSpPr>
        <p:spPr>
          <a:xfrm>
            <a:off x="7078208" y="4823478"/>
            <a:ext cx="1757613" cy="646331"/>
          </a:xfrm>
          <a:prstGeom prst="rect">
            <a:avLst/>
          </a:prstGeom>
          <a:solidFill>
            <a:srgbClr val="F8F8F8"/>
          </a:solidFill>
          <a:ln cap="rnd" cmpd="dbl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MX" sz="900" dirty="0"/>
              <a:t>Descripción:</a:t>
            </a:r>
          </a:p>
          <a:p>
            <a:r>
              <a:rPr lang="es-MX" sz="900" b="1" dirty="0"/>
              <a:t>FARO CUADRADO  CON BASE </a:t>
            </a:r>
          </a:p>
          <a:p>
            <a:r>
              <a:rPr lang="es-MX" sz="900" b="1" dirty="0"/>
              <a:t>(EXTERNO) 24 BOMBILLOS LED</a:t>
            </a:r>
          </a:p>
          <a:p>
            <a:r>
              <a:rPr lang="es-MX" sz="900" dirty="0"/>
              <a:t>Medida Universal</a:t>
            </a:r>
          </a:p>
        </p:txBody>
      </p:sp>
      <p:sp>
        <p:nvSpPr>
          <p:cNvPr id="49" name="Título 1"/>
          <p:cNvSpPr txBox="1">
            <a:spLocks/>
          </p:cNvSpPr>
          <p:nvPr/>
        </p:nvSpPr>
        <p:spPr>
          <a:xfrm>
            <a:off x="7020272" y="1059767"/>
            <a:ext cx="1478356" cy="12171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Multi Repuestos</a:t>
            </a:r>
            <a:b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 Los Llanos C.A.</a:t>
            </a:r>
          </a:p>
        </p:txBody>
      </p:sp>
      <p:sp>
        <p:nvSpPr>
          <p:cNvPr id="52" name="Título 1"/>
          <p:cNvSpPr txBox="1">
            <a:spLocks/>
          </p:cNvSpPr>
          <p:nvPr/>
        </p:nvSpPr>
        <p:spPr>
          <a:xfrm>
            <a:off x="1293444" y="1275791"/>
            <a:ext cx="1478356" cy="12171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Multi Repuestos</a:t>
            </a:r>
            <a:b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 Los Llanos C.A.</a:t>
            </a:r>
          </a:p>
        </p:txBody>
      </p:sp>
      <p:sp>
        <p:nvSpPr>
          <p:cNvPr id="53" name="Título 1"/>
          <p:cNvSpPr txBox="1">
            <a:spLocks/>
          </p:cNvSpPr>
          <p:nvPr/>
        </p:nvSpPr>
        <p:spPr>
          <a:xfrm>
            <a:off x="7217836" y="3444834"/>
            <a:ext cx="1478356" cy="12171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Multi Repuestos</a:t>
            </a:r>
            <a:b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 Los Llanos C.A.</a:t>
            </a:r>
          </a:p>
        </p:txBody>
      </p:sp>
      <p:sp>
        <p:nvSpPr>
          <p:cNvPr id="54" name="Título 1"/>
          <p:cNvSpPr txBox="1">
            <a:spLocks/>
          </p:cNvSpPr>
          <p:nvPr/>
        </p:nvSpPr>
        <p:spPr>
          <a:xfrm>
            <a:off x="3928969" y="3661796"/>
            <a:ext cx="1478356" cy="12171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Multi Repuestos</a:t>
            </a:r>
            <a:b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 Los Llanos C.A.</a:t>
            </a:r>
          </a:p>
        </p:txBody>
      </p:sp>
      <p:pic>
        <p:nvPicPr>
          <p:cNvPr id="55" name="Picture 14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12023" y="1454399"/>
            <a:ext cx="1700261" cy="1275196"/>
          </a:xfrm>
          <a:prstGeom prst="round2DiagRect">
            <a:avLst>
              <a:gd name="adj1" fmla="val 26020"/>
              <a:gd name="adj2" fmla="val 4676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14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Título 1"/>
          <p:cNvSpPr txBox="1">
            <a:spLocks/>
          </p:cNvSpPr>
          <p:nvPr/>
        </p:nvSpPr>
        <p:spPr>
          <a:xfrm>
            <a:off x="4139952" y="1419807"/>
            <a:ext cx="1478356" cy="12171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Multi Repuestos</a:t>
            </a:r>
            <a:b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 Los Llanos C.A.</a:t>
            </a:r>
          </a:p>
        </p:txBody>
      </p:sp>
      <p:grpSp>
        <p:nvGrpSpPr>
          <p:cNvPr id="56" name="8 Grupo"/>
          <p:cNvGrpSpPr/>
          <p:nvPr/>
        </p:nvGrpSpPr>
        <p:grpSpPr>
          <a:xfrm>
            <a:off x="2392929" y="5920151"/>
            <a:ext cx="7133627" cy="2227181"/>
            <a:chOff x="2386329" y="5920150"/>
            <a:chExt cx="7133627" cy="2227181"/>
          </a:xfrm>
        </p:grpSpPr>
        <p:sp>
          <p:nvSpPr>
            <p:cNvPr id="57" name="22 Documento"/>
            <p:cNvSpPr/>
            <p:nvPr/>
          </p:nvSpPr>
          <p:spPr>
            <a:xfrm rot="10176519">
              <a:off x="2388791" y="5920150"/>
              <a:ext cx="7043294" cy="1982655"/>
            </a:xfrm>
            <a:prstGeom prst="flowChartDocumen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58" name="23 Documento"/>
            <p:cNvSpPr/>
            <p:nvPr/>
          </p:nvSpPr>
          <p:spPr>
            <a:xfrm rot="10192481">
              <a:off x="2400447" y="5954303"/>
              <a:ext cx="7053924" cy="1982655"/>
            </a:xfrm>
            <a:prstGeom prst="flowChartDocument">
              <a:avLst/>
            </a:prstGeom>
            <a:solidFill>
              <a:srgbClr val="FF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59" name="24 Documento"/>
            <p:cNvSpPr/>
            <p:nvPr/>
          </p:nvSpPr>
          <p:spPr>
            <a:xfrm rot="10193874">
              <a:off x="2386329" y="6164676"/>
              <a:ext cx="7133627" cy="1982655"/>
            </a:xfrm>
            <a:prstGeom prst="flowChartDocument">
              <a:avLst/>
            </a:prstGeom>
            <a:gradFill flip="none" rotWithShape="1">
              <a:gsLst>
                <a:gs pos="0">
                  <a:schemeClr val="tx1">
                    <a:lumMod val="75000"/>
                    <a:lumOff val="25000"/>
                    <a:shade val="30000"/>
                    <a:satMod val="115000"/>
                  </a:schemeClr>
                </a:gs>
                <a:gs pos="50000">
                  <a:schemeClr val="tx1">
                    <a:lumMod val="75000"/>
                    <a:lumOff val="25000"/>
                    <a:shade val="67500"/>
                    <a:satMod val="115000"/>
                  </a:schemeClr>
                </a:gs>
                <a:gs pos="100000">
                  <a:schemeClr val="tx1">
                    <a:lumMod val="75000"/>
                    <a:lumOff val="25000"/>
                    <a:shade val="100000"/>
                    <a:satMod val="115000"/>
                  </a:schemeClr>
                </a:gs>
              </a:gsLst>
              <a:lin ang="8100000" scaled="1"/>
              <a:tileRect/>
            </a:gra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</p:grpSp>
      <p:sp>
        <p:nvSpPr>
          <p:cNvPr id="60" name="21 Rectángulo"/>
          <p:cNvSpPr/>
          <p:nvPr/>
        </p:nvSpPr>
        <p:spPr>
          <a:xfrm>
            <a:off x="17482" y="168884"/>
            <a:ext cx="677108" cy="4824536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vert="vert270"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x-none" sz="3200" b="1" spc="50" dirty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NUESTROS PRODUCTOS</a:t>
            </a:r>
            <a:endParaRPr lang="es-ES" sz="3200" b="1" spc="50" dirty="0">
              <a:ln w="11430"/>
              <a:solidFill>
                <a:srgbClr val="FF000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62" name="Documento 6"/>
          <p:cNvSpPr/>
          <p:nvPr/>
        </p:nvSpPr>
        <p:spPr>
          <a:xfrm>
            <a:off x="3672068" y="0"/>
            <a:ext cx="5480431" cy="764704"/>
          </a:xfrm>
          <a:prstGeom prst="flowChartDocument">
            <a:avLst/>
          </a:prstGeom>
          <a:solidFill>
            <a:schemeClr val="tx2">
              <a:lumMod val="75000"/>
              <a:alpha val="74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VE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FARO</a:t>
            </a:r>
          </a:p>
        </p:txBody>
      </p:sp>
      <p:sp>
        <p:nvSpPr>
          <p:cNvPr id="28" name="Título 1"/>
          <p:cNvSpPr txBox="1">
            <a:spLocks/>
          </p:cNvSpPr>
          <p:nvPr/>
        </p:nvSpPr>
        <p:spPr>
          <a:xfrm>
            <a:off x="1301828" y="4085456"/>
            <a:ext cx="1478356" cy="12171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Multi Repuestos</a:t>
            </a:r>
            <a:b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 Los Llanos C.A.</a:t>
            </a:r>
          </a:p>
        </p:txBody>
      </p:sp>
      <p:sp>
        <p:nvSpPr>
          <p:cNvPr id="29" name="40 CuadroTexto"/>
          <p:cNvSpPr txBox="1"/>
          <p:nvPr/>
        </p:nvSpPr>
        <p:spPr>
          <a:xfrm>
            <a:off x="3803042" y="5231250"/>
            <a:ext cx="2016224" cy="646331"/>
          </a:xfrm>
          <a:prstGeom prst="rect">
            <a:avLst/>
          </a:prstGeom>
          <a:solidFill>
            <a:srgbClr val="F8F8F8"/>
          </a:solidFill>
          <a:ln cap="rnd" cmpd="dbl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MX" sz="900" dirty="0"/>
              <a:t>Descripción</a:t>
            </a:r>
          </a:p>
          <a:p>
            <a:r>
              <a:rPr lang="es-VE" sz="900" b="1" dirty="0"/>
              <a:t>FARO REDONDO DE LUJO</a:t>
            </a:r>
          </a:p>
          <a:p>
            <a:r>
              <a:rPr lang="es-VE" sz="900" b="1" dirty="0"/>
              <a:t> PANTALLA VIDRIO</a:t>
            </a:r>
          </a:p>
          <a:p>
            <a:r>
              <a:rPr lang="es-VE" sz="900" dirty="0"/>
              <a:t>Medida para BERA SOCIALISTA</a:t>
            </a:r>
          </a:p>
        </p:txBody>
      </p:sp>
    </p:spTree>
    <p:extLst>
      <p:ext uri="{BB962C8B-B14F-4D97-AF65-F5344CB8AC3E}">
        <p14:creationId xmlns:p14="http://schemas.microsoft.com/office/powerpoint/2010/main" val="23794746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63 CuadroTexto"/>
          <p:cNvSpPr txBox="1"/>
          <p:nvPr/>
        </p:nvSpPr>
        <p:spPr>
          <a:xfrm>
            <a:off x="6664028" y="4932441"/>
            <a:ext cx="1650661" cy="646331"/>
          </a:xfrm>
          <a:prstGeom prst="rect">
            <a:avLst/>
          </a:prstGeom>
          <a:solidFill>
            <a:srgbClr val="F8F8F8"/>
          </a:solidFill>
          <a:ln cap="rnd" cmpd="dbl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MX" sz="900" u="sng" dirty="0">
                <a:solidFill>
                  <a:schemeClr val="tx1"/>
                </a:solidFill>
              </a:rPr>
              <a:t>Descripción</a:t>
            </a:r>
          </a:p>
          <a:p>
            <a:r>
              <a:rPr lang="es-MX" sz="900" b="1" dirty="0">
                <a:solidFill>
                  <a:schemeClr val="tx1"/>
                </a:solidFill>
              </a:rPr>
              <a:t>FORRO PARA COMANDO </a:t>
            </a:r>
          </a:p>
          <a:p>
            <a:r>
              <a:rPr lang="es-MX" sz="900" b="1" dirty="0">
                <a:solidFill>
                  <a:schemeClr val="tx1"/>
                </a:solidFill>
              </a:rPr>
              <a:t>DIVERSOS COLORES </a:t>
            </a:r>
            <a:r>
              <a:rPr lang="es-VE" sz="900" b="1" dirty="0">
                <a:solidFill>
                  <a:schemeClr val="tx1"/>
                </a:solidFill>
              </a:rPr>
              <a:t> </a:t>
            </a:r>
          </a:p>
          <a:p>
            <a:r>
              <a:rPr lang="es-VE" sz="900" dirty="0">
                <a:solidFill>
                  <a:schemeClr val="tx1"/>
                </a:solidFill>
              </a:rPr>
              <a:t>Medida:  Universal </a:t>
            </a:r>
            <a:endParaRPr lang="es-MX" sz="900" dirty="0">
              <a:solidFill>
                <a:schemeClr val="tx1"/>
              </a:solidFill>
            </a:endParaRPr>
          </a:p>
        </p:txBody>
      </p:sp>
      <p:pic>
        <p:nvPicPr>
          <p:cNvPr id="47" name="Imagen 4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190" b="28417"/>
          <a:stretch/>
        </p:blipFill>
        <p:spPr>
          <a:xfrm>
            <a:off x="26717" y="6107910"/>
            <a:ext cx="3160379" cy="806692"/>
          </a:xfrm>
          <a:prstGeom prst="rect">
            <a:avLst/>
          </a:prstGeom>
        </p:spPr>
      </p:pic>
      <p:cxnSp>
        <p:nvCxnSpPr>
          <p:cNvPr id="6" name="5 Conector recto"/>
          <p:cNvCxnSpPr/>
          <p:nvPr/>
        </p:nvCxnSpPr>
        <p:spPr>
          <a:xfrm>
            <a:off x="3511544" y="-43546"/>
            <a:ext cx="3020" cy="64040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40" name="Picture 14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27" r="17327"/>
          <a:stretch/>
        </p:blipFill>
        <p:spPr bwMode="auto">
          <a:xfrm>
            <a:off x="1084043" y="281410"/>
            <a:ext cx="988742" cy="143309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41" name="40 CuadroTexto"/>
          <p:cNvSpPr txBox="1"/>
          <p:nvPr/>
        </p:nvSpPr>
        <p:spPr>
          <a:xfrm>
            <a:off x="985235" y="1876474"/>
            <a:ext cx="1261278" cy="646331"/>
          </a:xfrm>
          <a:prstGeom prst="rect">
            <a:avLst/>
          </a:prstGeom>
          <a:solidFill>
            <a:srgbClr val="F8F8F8"/>
          </a:solidFill>
          <a:ln cap="rnd" cmpd="dbl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MX" sz="900" u="sng" dirty="0"/>
              <a:t>Descripción:</a:t>
            </a:r>
          </a:p>
          <a:p>
            <a:r>
              <a:rPr lang="es-VE" sz="900" b="1" dirty="0"/>
              <a:t>FILTRO DE GASOLINA</a:t>
            </a:r>
          </a:p>
          <a:p>
            <a:r>
              <a:rPr lang="es-VE" sz="900" dirty="0"/>
              <a:t>Medida</a:t>
            </a:r>
            <a:r>
              <a:rPr lang="es-VE" sz="900" b="1" dirty="0"/>
              <a:t> </a:t>
            </a:r>
            <a:r>
              <a:rPr lang="es-VE" sz="900" dirty="0"/>
              <a:t>Universal</a:t>
            </a:r>
          </a:p>
          <a:p>
            <a:endParaRPr lang="es-VE" sz="900" dirty="0"/>
          </a:p>
        </p:txBody>
      </p:sp>
      <p:sp>
        <p:nvSpPr>
          <p:cNvPr id="50" name="49 CuadroTexto"/>
          <p:cNvSpPr txBox="1"/>
          <p:nvPr/>
        </p:nvSpPr>
        <p:spPr>
          <a:xfrm>
            <a:off x="3845718" y="1857858"/>
            <a:ext cx="1098045" cy="507831"/>
          </a:xfrm>
          <a:prstGeom prst="rect">
            <a:avLst/>
          </a:prstGeom>
          <a:solidFill>
            <a:srgbClr val="F8F8F8"/>
          </a:solidFill>
          <a:ln cap="rnd" cmpd="dbl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MX" sz="900" u="sng" dirty="0"/>
              <a:t>Descripción</a:t>
            </a:r>
          </a:p>
          <a:p>
            <a:r>
              <a:rPr lang="es-VE" sz="900" b="1" dirty="0"/>
              <a:t>FILTRO DE ACEITE</a:t>
            </a:r>
          </a:p>
          <a:p>
            <a:r>
              <a:rPr lang="es-VE" sz="900" dirty="0"/>
              <a:t>Medida Universal</a:t>
            </a:r>
          </a:p>
        </p:txBody>
      </p:sp>
      <p:pic>
        <p:nvPicPr>
          <p:cNvPr id="43" name="Picture 1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67135" y="899848"/>
            <a:ext cx="1159106" cy="131936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14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4" name="43 Conector recto"/>
          <p:cNvCxnSpPr/>
          <p:nvPr/>
        </p:nvCxnSpPr>
        <p:spPr>
          <a:xfrm>
            <a:off x="4748617" y="2492897"/>
            <a:ext cx="0" cy="69985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5" name="44 Conector recto"/>
          <p:cNvCxnSpPr/>
          <p:nvPr/>
        </p:nvCxnSpPr>
        <p:spPr>
          <a:xfrm>
            <a:off x="4676609" y="2492896"/>
            <a:ext cx="0" cy="6998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9" name="48 CuadroTexto"/>
          <p:cNvSpPr txBox="1"/>
          <p:nvPr/>
        </p:nvSpPr>
        <p:spPr>
          <a:xfrm>
            <a:off x="7047114" y="2865423"/>
            <a:ext cx="1564672" cy="507831"/>
          </a:xfrm>
          <a:prstGeom prst="rect">
            <a:avLst/>
          </a:prstGeom>
          <a:solidFill>
            <a:srgbClr val="F8F8F8"/>
          </a:solidFill>
          <a:ln cap="rnd" cmpd="dbl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MX" sz="900" u="sng" dirty="0"/>
              <a:t>Descripción</a:t>
            </a:r>
          </a:p>
          <a:p>
            <a:r>
              <a:rPr lang="es-VE" sz="900" b="1" dirty="0"/>
              <a:t>FLASH DE LUCES SIN SONIDO</a:t>
            </a:r>
            <a:r>
              <a:rPr lang="es-VE" sz="900" dirty="0"/>
              <a:t> Medida Universal</a:t>
            </a:r>
          </a:p>
        </p:txBody>
      </p:sp>
      <p:pic>
        <p:nvPicPr>
          <p:cNvPr id="42" name="Picture 14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217" r="50000"/>
          <a:stretch/>
        </p:blipFill>
        <p:spPr bwMode="auto">
          <a:xfrm>
            <a:off x="5295572" y="1714508"/>
            <a:ext cx="1401442" cy="164485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14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Título 1"/>
          <p:cNvSpPr txBox="1">
            <a:spLocks/>
          </p:cNvSpPr>
          <p:nvPr/>
        </p:nvSpPr>
        <p:spPr>
          <a:xfrm>
            <a:off x="2351447" y="894025"/>
            <a:ext cx="1478356" cy="1373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1000" b="1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Multi Repuestos</a:t>
            </a:r>
            <a:br>
              <a:rPr lang="es-ES" sz="1000" b="1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ES" sz="1000" b="1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 Los Llanos </a:t>
            </a:r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C.A.</a:t>
            </a:r>
          </a:p>
        </p:txBody>
      </p:sp>
      <p:sp>
        <p:nvSpPr>
          <p:cNvPr id="51" name="Título 1"/>
          <p:cNvSpPr txBox="1">
            <a:spLocks/>
          </p:cNvSpPr>
          <p:nvPr/>
        </p:nvSpPr>
        <p:spPr>
          <a:xfrm>
            <a:off x="948572" y="31851"/>
            <a:ext cx="1325772" cy="12171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Multi Repuestos</a:t>
            </a:r>
            <a:b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 Los Llanos C.A.</a:t>
            </a:r>
          </a:p>
        </p:txBody>
      </p:sp>
      <p:sp>
        <p:nvSpPr>
          <p:cNvPr id="52" name="Título 1"/>
          <p:cNvSpPr txBox="1">
            <a:spLocks/>
          </p:cNvSpPr>
          <p:nvPr/>
        </p:nvSpPr>
        <p:spPr>
          <a:xfrm>
            <a:off x="5367580" y="2018363"/>
            <a:ext cx="1374734" cy="12171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Multi Repuestos</a:t>
            </a:r>
            <a:b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 Los Llanos C.A.</a:t>
            </a:r>
          </a:p>
        </p:txBody>
      </p:sp>
      <p:grpSp>
        <p:nvGrpSpPr>
          <p:cNvPr id="53" name="8 Grupo"/>
          <p:cNvGrpSpPr/>
          <p:nvPr/>
        </p:nvGrpSpPr>
        <p:grpSpPr>
          <a:xfrm>
            <a:off x="2392929" y="5920151"/>
            <a:ext cx="7133627" cy="2227181"/>
            <a:chOff x="2386329" y="5920150"/>
            <a:chExt cx="7133627" cy="2227181"/>
          </a:xfrm>
        </p:grpSpPr>
        <p:sp>
          <p:nvSpPr>
            <p:cNvPr id="54" name="22 Documento"/>
            <p:cNvSpPr/>
            <p:nvPr/>
          </p:nvSpPr>
          <p:spPr>
            <a:xfrm rot="10176519">
              <a:off x="2388791" y="5920150"/>
              <a:ext cx="7043294" cy="1982655"/>
            </a:xfrm>
            <a:prstGeom prst="flowChartDocumen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55" name="23 Documento"/>
            <p:cNvSpPr/>
            <p:nvPr/>
          </p:nvSpPr>
          <p:spPr>
            <a:xfrm rot="10192481">
              <a:off x="2400447" y="5954303"/>
              <a:ext cx="7053924" cy="1982655"/>
            </a:xfrm>
            <a:prstGeom prst="flowChartDocument">
              <a:avLst/>
            </a:prstGeom>
            <a:solidFill>
              <a:srgbClr val="FF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56" name="24 Documento"/>
            <p:cNvSpPr/>
            <p:nvPr/>
          </p:nvSpPr>
          <p:spPr>
            <a:xfrm rot="10193874">
              <a:off x="2386329" y="6164676"/>
              <a:ext cx="7133627" cy="1982655"/>
            </a:xfrm>
            <a:prstGeom prst="flowChartDocument">
              <a:avLst/>
            </a:prstGeom>
            <a:gradFill flip="none" rotWithShape="1">
              <a:gsLst>
                <a:gs pos="0">
                  <a:schemeClr val="tx1">
                    <a:lumMod val="75000"/>
                    <a:lumOff val="25000"/>
                    <a:shade val="30000"/>
                    <a:satMod val="115000"/>
                  </a:schemeClr>
                </a:gs>
                <a:gs pos="50000">
                  <a:schemeClr val="tx1">
                    <a:lumMod val="75000"/>
                    <a:lumOff val="25000"/>
                    <a:shade val="67500"/>
                    <a:satMod val="115000"/>
                  </a:schemeClr>
                </a:gs>
                <a:gs pos="100000">
                  <a:schemeClr val="tx1">
                    <a:lumMod val="75000"/>
                    <a:lumOff val="25000"/>
                    <a:shade val="100000"/>
                    <a:satMod val="115000"/>
                  </a:schemeClr>
                </a:gs>
              </a:gsLst>
              <a:lin ang="8100000" scaled="1"/>
              <a:tileRect/>
            </a:gra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</p:grpSp>
      <p:sp>
        <p:nvSpPr>
          <p:cNvPr id="57" name="21 Rectángulo"/>
          <p:cNvSpPr/>
          <p:nvPr/>
        </p:nvSpPr>
        <p:spPr>
          <a:xfrm>
            <a:off x="17482" y="168884"/>
            <a:ext cx="677108" cy="4824536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vert="vert270"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x-none" sz="3200" b="1" spc="50" dirty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NUESTROS PRODUCTOS</a:t>
            </a:r>
            <a:endParaRPr lang="es-ES" sz="3200" b="1" spc="50" dirty="0">
              <a:ln w="11430"/>
              <a:solidFill>
                <a:srgbClr val="FF000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59" name="Documento 6"/>
          <p:cNvSpPr/>
          <p:nvPr/>
        </p:nvSpPr>
        <p:spPr>
          <a:xfrm>
            <a:off x="3652539" y="-8026"/>
            <a:ext cx="5480431" cy="648430"/>
          </a:xfrm>
          <a:prstGeom prst="flowChartDocument">
            <a:avLst/>
          </a:prstGeom>
          <a:solidFill>
            <a:schemeClr val="tx2">
              <a:lumMod val="75000"/>
              <a:alpha val="74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VE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FILTROS</a:t>
            </a:r>
          </a:p>
        </p:txBody>
      </p:sp>
      <p:sp>
        <p:nvSpPr>
          <p:cNvPr id="60" name="Documento 6"/>
          <p:cNvSpPr/>
          <p:nvPr/>
        </p:nvSpPr>
        <p:spPr>
          <a:xfrm>
            <a:off x="709926" y="2571294"/>
            <a:ext cx="3907954" cy="715918"/>
          </a:xfrm>
          <a:prstGeom prst="flowChartDocument">
            <a:avLst/>
          </a:prstGeom>
          <a:solidFill>
            <a:schemeClr val="tx2">
              <a:lumMod val="75000"/>
              <a:alpha val="74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VE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FLASH</a:t>
            </a:r>
          </a:p>
        </p:txBody>
      </p:sp>
      <p:cxnSp>
        <p:nvCxnSpPr>
          <p:cNvPr id="23" name="43 Conector recto"/>
          <p:cNvCxnSpPr/>
          <p:nvPr/>
        </p:nvCxnSpPr>
        <p:spPr>
          <a:xfrm>
            <a:off x="3557685" y="3573017"/>
            <a:ext cx="0" cy="69985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4" name="44 Conector recto"/>
          <p:cNvCxnSpPr/>
          <p:nvPr/>
        </p:nvCxnSpPr>
        <p:spPr>
          <a:xfrm>
            <a:off x="3485677" y="3573016"/>
            <a:ext cx="0" cy="6998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5" name="Documento 6"/>
          <p:cNvSpPr/>
          <p:nvPr/>
        </p:nvSpPr>
        <p:spPr>
          <a:xfrm>
            <a:off x="3660813" y="3651414"/>
            <a:ext cx="5472157" cy="679092"/>
          </a:xfrm>
          <a:prstGeom prst="flowChartDocument">
            <a:avLst/>
          </a:prstGeom>
          <a:solidFill>
            <a:schemeClr val="tx2">
              <a:lumMod val="75000"/>
              <a:alpha val="74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VE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FORROS</a:t>
            </a:r>
          </a:p>
        </p:txBody>
      </p:sp>
      <p:cxnSp>
        <p:nvCxnSpPr>
          <p:cNvPr id="32" name="43 Conector recto"/>
          <p:cNvCxnSpPr/>
          <p:nvPr/>
        </p:nvCxnSpPr>
        <p:spPr>
          <a:xfrm>
            <a:off x="3583642" y="-105765"/>
            <a:ext cx="0" cy="69985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33" name="Picture 14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293" b="94397" l="636" r="9639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5201"/>
          <a:stretch/>
        </p:blipFill>
        <p:spPr bwMode="auto">
          <a:xfrm>
            <a:off x="2809724" y="4532186"/>
            <a:ext cx="1441035" cy="894836"/>
          </a:xfrm>
          <a:prstGeom prst="round2DiagRect">
            <a:avLst>
              <a:gd name="adj1" fmla="val 16667"/>
              <a:gd name="adj2" fmla="val 1977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14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14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2120"/>
          <a:stretch/>
        </p:blipFill>
        <p:spPr bwMode="auto">
          <a:xfrm>
            <a:off x="836044" y="4453695"/>
            <a:ext cx="1607125" cy="993501"/>
          </a:xfrm>
          <a:prstGeom prst="round2DiagRect">
            <a:avLst>
              <a:gd name="adj1" fmla="val 16667"/>
              <a:gd name="adj2" fmla="val 1977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14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62 CuadroTexto"/>
          <p:cNvSpPr txBox="1"/>
          <p:nvPr/>
        </p:nvSpPr>
        <p:spPr>
          <a:xfrm>
            <a:off x="793704" y="5554416"/>
            <a:ext cx="1236509" cy="507831"/>
          </a:xfrm>
          <a:prstGeom prst="rect">
            <a:avLst/>
          </a:prstGeom>
          <a:solidFill>
            <a:srgbClr val="F8F8F8"/>
          </a:solidFill>
          <a:ln cap="rnd" cmpd="dbl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MX" sz="900" u="sng" dirty="0">
                <a:solidFill>
                  <a:schemeClr val="tx1"/>
                </a:solidFill>
              </a:rPr>
              <a:t>Descripción</a:t>
            </a:r>
          </a:p>
          <a:p>
            <a:r>
              <a:rPr lang="es-MX" sz="900" b="1" dirty="0">
                <a:solidFill>
                  <a:schemeClr val="tx1"/>
                </a:solidFill>
              </a:rPr>
              <a:t>FORRO DE ASIENTO  </a:t>
            </a:r>
            <a:r>
              <a:rPr lang="es-VE" sz="900" b="1" dirty="0">
                <a:solidFill>
                  <a:schemeClr val="tx1"/>
                </a:solidFill>
              </a:rPr>
              <a:t> </a:t>
            </a:r>
          </a:p>
          <a:p>
            <a:r>
              <a:rPr lang="es-VE" sz="900" dirty="0">
                <a:solidFill>
                  <a:schemeClr val="tx1"/>
                </a:solidFill>
              </a:rPr>
              <a:t>Medida:  para  Horse </a:t>
            </a:r>
            <a:endParaRPr lang="es-MX" sz="900" dirty="0">
              <a:solidFill>
                <a:schemeClr val="tx1"/>
              </a:solidFill>
            </a:endParaRPr>
          </a:p>
        </p:txBody>
      </p:sp>
      <p:sp>
        <p:nvSpPr>
          <p:cNvPr id="36" name="63 CuadroTexto"/>
          <p:cNvSpPr txBox="1"/>
          <p:nvPr/>
        </p:nvSpPr>
        <p:spPr>
          <a:xfrm>
            <a:off x="2723215" y="5606978"/>
            <a:ext cx="1218613" cy="507831"/>
          </a:xfrm>
          <a:prstGeom prst="rect">
            <a:avLst/>
          </a:prstGeom>
          <a:solidFill>
            <a:srgbClr val="F8F8F8"/>
          </a:solidFill>
          <a:ln cap="rnd" cmpd="dbl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MX" sz="900" u="sng" dirty="0">
                <a:solidFill>
                  <a:schemeClr val="tx1"/>
                </a:solidFill>
              </a:rPr>
              <a:t>Descripción</a:t>
            </a:r>
          </a:p>
          <a:p>
            <a:r>
              <a:rPr lang="es-MX" sz="900" b="1" dirty="0">
                <a:solidFill>
                  <a:schemeClr val="tx1"/>
                </a:solidFill>
              </a:rPr>
              <a:t>FORRO DE ASIENTO  </a:t>
            </a:r>
            <a:r>
              <a:rPr lang="es-VE" sz="900" b="1" dirty="0">
                <a:solidFill>
                  <a:schemeClr val="tx1"/>
                </a:solidFill>
              </a:rPr>
              <a:t> </a:t>
            </a:r>
          </a:p>
          <a:p>
            <a:r>
              <a:rPr lang="es-VE" sz="900" dirty="0">
                <a:solidFill>
                  <a:schemeClr val="tx1"/>
                </a:solidFill>
              </a:rPr>
              <a:t>Medida:  para  Bera </a:t>
            </a:r>
            <a:endParaRPr lang="es-MX" sz="900" dirty="0">
              <a:solidFill>
                <a:schemeClr val="tx1"/>
              </a:solidFill>
            </a:endParaRPr>
          </a:p>
        </p:txBody>
      </p:sp>
      <p:sp>
        <p:nvSpPr>
          <p:cNvPr id="37" name="Título 1"/>
          <p:cNvSpPr txBox="1">
            <a:spLocks/>
          </p:cNvSpPr>
          <p:nvPr/>
        </p:nvSpPr>
        <p:spPr>
          <a:xfrm>
            <a:off x="2782741" y="4327672"/>
            <a:ext cx="1601802" cy="12545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Multi Repuestos</a:t>
            </a:r>
            <a:b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 Los Llanos C.A.</a:t>
            </a:r>
          </a:p>
        </p:txBody>
      </p:sp>
      <p:sp>
        <p:nvSpPr>
          <p:cNvPr id="38" name="Título 1"/>
          <p:cNvSpPr txBox="1">
            <a:spLocks/>
          </p:cNvSpPr>
          <p:nvPr/>
        </p:nvSpPr>
        <p:spPr>
          <a:xfrm>
            <a:off x="1062536" y="4515895"/>
            <a:ext cx="1478356" cy="12171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Multi Repuestos</a:t>
            </a:r>
            <a:b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 Los Llanos C.A.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00" b="6951"/>
          <a:stretch/>
        </p:blipFill>
        <p:spPr>
          <a:xfrm>
            <a:off x="4558352" y="4437726"/>
            <a:ext cx="1658135" cy="143508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39" name="Título 1"/>
          <p:cNvSpPr txBox="1">
            <a:spLocks/>
          </p:cNvSpPr>
          <p:nvPr/>
        </p:nvSpPr>
        <p:spPr>
          <a:xfrm>
            <a:off x="4748617" y="4476628"/>
            <a:ext cx="1374734" cy="12171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Multi Repuestos</a:t>
            </a:r>
            <a:b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 Los Llanos C.A.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00" t="17451" r="27600" b="25850"/>
          <a:stretch/>
        </p:blipFill>
        <p:spPr>
          <a:xfrm rot="5400000">
            <a:off x="7438488" y="327939"/>
            <a:ext cx="1138544" cy="192129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62" name="Título 1"/>
          <p:cNvSpPr txBox="1">
            <a:spLocks/>
          </p:cNvSpPr>
          <p:nvPr/>
        </p:nvSpPr>
        <p:spPr>
          <a:xfrm>
            <a:off x="7238895" y="575575"/>
            <a:ext cx="1478356" cy="1373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1000" b="1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Multi Repuestos</a:t>
            </a:r>
            <a:br>
              <a:rPr lang="es-ES" sz="1000" b="1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ES" sz="1000" b="1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 Los Llanos </a:t>
            </a:r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C.A.</a:t>
            </a:r>
          </a:p>
        </p:txBody>
      </p:sp>
      <p:sp>
        <p:nvSpPr>
          <p:cNvPr id="63" name="49 CuadroTexto"/>
          <p:cNvSpPr txBox="1"/>
          <p:nvPr/>
        </p:nvSpPr>
        <p:spPr>
          <a:xfrm>
            <a:off x="5692303" y="790731"/>
            <a:ext cx="1098045" cy="507831"/>
          </a:xfrm>
          <a:prstGeom prst="rect">
            <a:avLst/>
          </a:prstGeom>
          <a:solidFill>
            <a:srgbClr val="F8F8F8"/>
          </a:solidFill>
          <a:ln cap="rnd" cmpd="dbl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MX" sz="900" u="sng" dirty="0"/>
              <a:t>Descripción</a:t>
            </a:r>
          </a:p>
          <a:p>
            <a:r>
              <a:rPr lang="es-VE" sz="900" b="1" dirty="0"/>
              <a:t>FILTRO DE AIRE</a:t>
            </a:r>
          </a:p>
          <a:p>
            <a:r>
              <a:rPr lang="es-VE" sz="900" dirty="0"/>
              <a:t>Medida SCOOTER</a:t>
            </a:r>
          </a:p>
        </p:txBody>
      </p:sp>
    </p:spTree>
    <p:extLst>
      <p:ext uri="{BB962C8B-B14F-4D97-AF65-F5344CB8AC3E}">
        <p14:creationId xmlns:p14="http://schemas.microsoft.com/office/powerpoint/2010/main" val="40257442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2353" y="1051891"/>
            <a:ext cx="1434219" cy="165434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6127" y="1084161"/>
            <a:ext cx="1542945" cy="1452669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4"/>
          <a:srcRect l="10903" t="20524" r="5099" b="8917"/>
          <a:stretch/>
        </p:blipFill>
        <p:spPr>
          <a:xfrm>
            <a:off x="1125415" y="3887235"/>
            <a:ext cx="1578930" cy="124643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70" t="15311" r="8970" b="11964"/>
          <a:stretch/>
        </p:blipFill>
        <p:spPr>
          <a:xfrm>
            <a:off x="1155422" y="739342"/>
            <a:ext cx="1555279" cy="1555279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6" name="Imagen 25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190" b="28417"/>
          <a:stretch/>
        </p:blipFill>
        <p:spPr>
          <a:xfrm>
            <a:off x="26717" y="6107910"/>
            <a:ext cx="3160379" cy="806692"/>
          </a:xfrm>
          <a:prstGeom prst="rect">
            <a:avLst/>
          </a:prstGeom>
        </p:spPr>
      </p:pic>
      <p:cxnSp>
        <p:nvCxnSpPr>
          <p:cNvPr id="5" name="4 Conector recto"/>
          <p:cNvCxnSpPr/>
          <p:nvPr/>
        </p:nvCxnSpPr>
        <p:spPr>
          <a:xfrm>
            <a:off x="3583551" y="1"/>
            <a:ext cx="0" cy="69985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" name="5 Conector recto"/>
          <p:cNvCxnSpPr/>
          <p:nvPr/>
        </p:nvCxnSpPr>
        <p:spPr>
          <a:xfrm>
            <a:off x="3511543" y="-1"/>
            <a:ext cx="0" cy="6998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2" name="41 CuadroTexto"/>
          <p:cNvSpPr txBox="1"/>
          <p:nvPr/>
        </p:nvSpPr>
        <p:spPr>
          <a:xfrm>
            <a:off x="3721206" y="2706236"/>
            <a:ext cx="1609501" cy="507831"/>
          </a:xfrm>
          <a:prstGeom prst="rect">
            <a:avLst/>
          </a:prstGeom>
          <a:solidFill>
            <a:srgbClr val="F8F8F8"/>
          </a:solidFill>
          <a:ln cap="rnd" cmpd="dbl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MX" sz="900" u="sng" dirty="0"/>
              <a:t>Descripción</a:t>
            </a:r>
          </a:p>
          <a:p>
            <a:r>
              <a:rPr lang="es-VE" sz="900" b="1" dirty="0"/>
              <a:t>POSAPIE DELANTERO (PAR)</a:t>
            </a:r>
          </a:p>
          <a:p>
            <a:r>
              <a:rPr lang="es-VE" sz="900" dirty="0"/>
              <a:t>Medida para BERA, CG-150</a:t>
            </a:r>
          </a:p>
        </p:txBody>
      </p:sp>
      <p:sp>
        <p:nvSpPr>
          <p:cNvPr id="45" name="44 CuadroTexto"/>
          <p:cNvSpPr txBox="1"/>
          <p:nvPr/>
        </p:nvSpPr>
        <p:spPr>
          <a:xfrm>
            <a:off x="1078797" y="2530235"/>
            <a:ext cx="1507503" cy="507831"/>
          </a:xfrm>
          <a:prstGeom prst="rect">
            <a:avLst/>
          </a:prstGeom>
          <a:solidFill>
            <a:srgbClr val="F8F8F8"/>
          </a:solidFill>
          <a:ln cap="rnd" cmpd="dbl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MX" sz="900" u="sng" dirty="0"/>
              <a:t>Descripción</a:t>
            </a:r>
          </a:p>
          <a:p>
            <a:r>
              <a:rPr lang="es-VE" sz="900" b="1" dirty="0"/>
              <a:t>DE  VALVULAS (PAR)</a:t>
            </a:r>
          </a:p>
          <a:p>
            <a:r>
              <a:rPr lang="es-VE" sz="900" dirty="0"/>
              <a:t>Medida Universal</a:t>
            </a:r>
          </a:p>
        </p:txBody>
      </p:sp>
      <p:sp>
        <p:nvSpPr>
          <p:cNvPr id="46" name="45 CuadroTexto"/>
          <p:cNvSpPr txBox="1"/>
          <p:nvPr/>
        </p:nvSpPr>
        <p:spPr>
          <a:xfrm>
            <a:off x="3526971" y="5414467"/>
            <a:ext cx="1861255" cy="507831"/>
          </a:xfrm>
          <a:prstGeom prst="rect">
            <a:avLst/>
          </a:prstGeom>
          <a:solidFill>
            <a:srgbClr val="F8F8F8"/>
          </a:solidFill>
          <a:ln cap="rnd" cmpd="dbl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MX" sz="900" u="sng" dirty="0"/>
              <a:t>Descripción:</a:t>
            </a:r>
          </a:p>
          <a:p>
            <a:r>
              <a:rPr lang="es-VE" sz="900" b="1" dirty="0"/>
              <a:t>TAPA VALVULA (CAMARA)</a:t>
            </a:r>
          </a:p>
          <a:p>
            <a:r>
              <a:rPr lang="es-VE" sz="900" b="1" dirty="0"/>
              <a:t>Medida para CG-150</a:t>
            </a:r>
            <a:r>
              <a:rPr lang="es-VE" sz="900" dirty="0"/>
              <a:t> </a:t>
            </a:r>
          </a:p>
        </p:txBody>
      </p:sp>
      <p:pic>
        <p:nvPicPr>
          <p:cNvPr id="51" name="Picture 1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686127" y="3762070"/>
            <a:ext cx="1307189" cy="1359050"/>
          </a:xfrm>
          <a:prstGeom prst="round2DiagRect">
            <a:avLst>
              <a:gd name="adj1" fmla="val 11720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14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49 CuadroTexto"/>
          <p:cNvSpPr txBox="1"/>
          <p:nvPr/>
        </p:nvSpPr>
        <p:spPr>
          <a:xfrm>
            <a:off x="989453" y="5349697"/>
            <a:ext cx="1624464" cy="646331"/>
          </a:xfrm>
          <a:prstGeom prst="rect">
            <a:avLst/>
          </a:prstGeom>
          <a:solidFill>
            <a:srgbClr val="F8F8F8"/>
          </a:solidFill>
          <a:ln cap="rnd" cmpd="dbl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MX" sz="900" u="sng" dirty="0">
                <a:solidFill>
                  <a:schemeClr val="tx1"/>
                </a:solidFill>
              </a:rPr>
              <a:t>Descripción:</a:t>
            </a:r>
          </a:p>
          <a:p>
            <a:r>
              <a:rPr lang="es-VE" sz="900" b="1" dirty="0">
                <a:solidFill>
                  <a:schemeClr val="tx1"/>
                </a:solidFill>
              </a:rPr>
              <a:t>PORTA CORONA</a:t>
            </a:r>
          </a:p>
          <a:p>
            <a:r>
              <a:rPr lang="es-VE" sz="900" b="1" dirty="0">
                <a:solidFill>
                  <a:schemeClr val="tx1"/>
                </a:solidFill>
              </a:rPr>
              <a:t>Medida </a:t>
            </a:r>
            <a:r>
              <a:rPr lang="x-none" sz="900" b="1" dirty="0">
                <a:solidFill>
                  <a:schemeClr val="tx1"/>
                </a:solidFill>
              </a:rPr>
              <a:t>Universal</a:t>
            </a:r>
          </a:p>
          <a:p>
            <a:r>
              <a:rPr lang="x-none" sz="900" b="1" dirty="0">
                <a:solidFill>
                  <a:schemeClr val="tx1"/>
                </a:solidFill>
              </a:rPr>
              <a:t>Modelo de Caucho</a:t>
            </a:r>
            <a:endParaRPr lang="es-VE" sz="900" dirty="0">
              <a:solidFill>
                <a:schemeClr val="tx1"/>
              </a:solidFill>
            </a:endParaRPr>
          </a:p>
        </p:txBody>
      </p:sp>
      <p:sp>
        <p:nvSpPr>
          <p:cNvPr id="44" name="Título 1"/>
          <p:cNvSpPr txBox="1">
            <a:spLocks/>
          </p:cNvSpPr>
          <p:nvPr/>
        </p:nvSpPr>
        <p:spPr>
          <a:xfrm>
            <a:off x="4053638" y="1012699"/>
            <a:ext cx="1478356" cy="12171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Multi Repuestos</a:t>
            </a:r>
            <a:b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 Los Llanos C.A.</a:t>
            </a:r>
          </a:p>
        </p:txBody>
      </p:sp>
      <p:sp>
        <p:nvSpPr>
          <p:cNvPr id="47" name="Título 1"/>
          <p:cNvSpPr txBox="1">
            <a:spLocks/>
          </p:cNvSpPr>
          <p:nvPr/>
        </p:nvSpPr>
        <p:spPr>
          <a:xfrm>
            <a:off x="3566899" y="3884515"/>
            <a:ext cx="1478356" cy="12171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Multi Repuestos</a:t>
            </a:r>
            <a:b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 Los Llanos C.A.</a:t>
            </a:r>
          </a:p>
        </p:txBody>
      </p:sp>
      <p:sp>
        <p:nvSpPr>
          <p:cNvPr id="53" name="Título 1"/>
          <p:cNvSpPr txBox="1">
            <a:spLocks/>
          </p:cNvSpPr>
          <p:nvPr/>
        </p:nvSpPr>
        <p:spPr>
          <a:xfrm>
            <a:off x="1135561" y="921701"/>
            <a:ext cx="1478356" cy="12171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Multi Repuestos</a:t>
            </a:r>
            <a:b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 Los Llanos C.A.</a:t>
            </a:r>
          </a:p>
        </p:txBody>
      </p:sp>
      <p:sp>
        <p:nvSpPr>
          <p:cNvPr id="54" name="Título 1"/>
          <p:cNvSpPr txBox="1">
            <a:spLocks/>
          </p:cNvSpPr>
          <p:nvPr/>
        </p:nvSpPr>
        <p:spPr>
          <a:xfrm>
            <a:off x="1344878" y="3985669"/>
            <a:ext cx="1478356" cy="12171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Multi Repuestos</a:t>
            </a:r>
            <a:b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 Los Llanos C.A.</a:t>
            </a:r>
          </a:p>
        </p:txBody>
      </p:sp>
      <p:grpSp>
        <p:nvGrpSpPr>
          <p:cNvPr id="55" name="8 Grupo"/>
          <p:cNvGrpSpPr/>
          <p:nvPr/>
        </p:nvGrpSpPr>
        <p:grpSpPr>
          <a:xfrm>
            <a:off x="2392929" y="5920151"/>
            <a:ext cx="7133627" cy="2227181"/>
            <a:chOff x="2386329" y="5920150"/>
            <a:chExt cx="7133627" cy="2227181"/>
          </a:xfrm>
        </p:grpSpPr>
        <p:sp>
          <p:nvSpPr>
            <p:cNvPr id="56" name="22 Documento"/>
            <p:cNvSpPr/>
            <p:nvPr/>
          </p:nvSpPr>
          <p:spPr>
            <a:xfrm rot="10176519">
              <a:off x="2388791" y="5920150"/>
              <a:ext cx="7043294" cy="1982655"/>
            </a:xfrm>
            <a:prstGeom prst="flowChartDocumen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57" name="23 Documento"/>
            <p:cNvSpPr/>
            <p:nvPr/>
          </p:nvSpPr>
          <p:spPr>
            <a:xfrm rot="10192481">
              <a:off x="2400447" y="5954303"/>
              <a:ext cx="7053924" cy="1982655"/>
            </a:xfrm>
            <a:prstGeom prst="flowChartDocument">
              <a:avLst/>
            </a:prstGeom>
            <a:solidFill>
              <a:srgbClr val="FF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58" name="24 Documento"/>
            <p:cNvSpPr/>
            <p:nvPr/>
          </p:nvSpPr>
          <p:spPr>
            <a:xfrm rot="10193874">
              <a:off x="2386329" y="6164676"/>
              <a:ext cx="7133627" cy="1982655"/>
            </a:xfrm>
            <a:prstGeom prst="flowChartDocument">
              <a:avLst/>
            </a:prstGeom>
            <a:gradFill flip="none" rotWithShape="1">
              <a:gsLst>
                <a:gs pos="0">
                  <a:schemeClr val="tx1">
                    <a:lumMod val="75000"/>
                    <a:lumOff val="25000"/>
                    <a:shade val="30000"/>
                    <a:satMod val="115000"/>
                  </a:schemeClr>
                </a:gs>
                <a:gs pos="50000">
                  <a:schemeClr val="tx1">
                    <a:lumMod val="75000"/>
                    <a:lumOff val="25000"/>
                    <a:shade val="67500"/>
                    <a:satMod val="115000"/>
                  </a:schemeClr>
                </a:gs>
                <a:gs pos="100000">
                  <a:schemeClr val="tx1">
                    <a:lumMod val="75000"/>
                    <a:lumOff val="25000"/>
                    <a:shade val="100000"/>
                    <a:satMod val="115000"/>
                  </a:schemeClr>
                </a:gs>
              </a:gsLst>
              <a:lin ang="8100000" scaled="1"/>
              <a:tileRect/>
            </a:gra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</p:grpSp>
      <p:sp>
        <p:nvSpPr>
          <p:cNvPr id="59" name="21 Rectángulo"/>
          <p:cNvSpPr/>
          <p:nvPr/>
        </p:nvSpPr>
        <p:spPr>
          <a:xfrm>
            <a:off x="17482" y="168884"/>
            <a:ext cx="677108" cy="4824536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vert="vert270"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x-none" sz="3200" b="1" spc="50" dirty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NUESTROS PRODUCTOS</a:t>
            </a:r>
            <a:endParaRPr lang="es-ES" sz="3200" b="1" spc="50" dirty="0">
              <a:ln w="11430"/>
              <a:solidFill>
                <a:srgbClr val="FF000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61" name="Documento 6"/>
          <p:cNvSpPr/>
          <p:nvPr/>
        </p:nvSpPr>
        <p:spPr>
          <a:xfrm>
            <a:off x="3671832" y="-9874"/>
            <a:ext cx="5480431" cy="764704"/>
          </a:xfrm>
          <a:prstGeom prst="flowChartDocument">
            <a:avLst/>
          </a:prstGeom>
          <a:solidFill>
            <a:schemeClr val="tx2">
              <a:lumMod val="75000"/>
              <a:alpha val="74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VE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GOMA</a:t>
            </a:r>
          </a:p>
        </p:txBody>
      </p:sp>
      <p:sp>
        <p:nvSpPr>
          <p:cNvPr id="24" name="41 CuadroTexto"/>
          <p:cNvSpPr txBox="1"/>
          <p:nvPr/>
        </p:nvSpPr>
        <p:spPr>
          <a:xfrm>
            <a:off x="7820567" y="2098576"/>
            <a:ext cx="1165029" cy="646331"/>
          </a:xfrm>
          <a:prstGeom prst="rect">
            <a:avLst/>
          </a:prstGeom>
          <a:solidFill>
            <a:srgbClr val="F8F8F8"/>
          </a:solidFill>
          <a:ln cap="rnd" cmpd="dbl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MX" sz="900" u="sng" dirty="0"/>
              <a:t>Descripción</a:t>
            </a:r>
          </a:p>
          <a:p>
            <a:r>
              <a:rPr lang="es-VE" sz="900" b="1" dirty="0"/>
              <a:t>POSAPIE DELANTERO (PAR)</a:t>
            </a:r>
          </a:p>
          <a:p>
            <a:r>
              <a:rPr lang="es-VE" sz="900" dirty="0"/>
              <a:t>Medida para HORSE</a:t>
            </a:r>
          </a:p>
        </p:txBody>
      </p:sp>
      <p:sp>
        <p:nvSpPr>
          <p:cNvPr id="27" name="Título 1"/>
          <p:cNvSpPr txBox="1">
            <a:spLocks/>
          </p:cNvSpPr>
          <p:nvPr/>
        </p:nvSpPr>
        <p:spPr>
          <a:xfrm>
            <a:off x="6179493" y="1270510"/>
            <a:ext cx="1478356" cy="12171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Multi Repuestos</a:t>
            </a:r>
            <a:b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 Los Llanos C.A.</a:t>
            </a: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15124" y="3668624"/>
            <a:ext cx="1222905" cy="1578714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28" name="44 CuadroTexto"/>
          <p:cNvSpPr txBox="1"/>
          <p:nvPr/>
        </p:nvSpPr>
        <p:spPr>
          <a:xfrm>
            <a:off x="7257648" y="4774131"/>
            <a:ext cx="1356269" cy="507831"/>
          </a:xfrm>
          <a:prstGeom prst="rect">
            <a:avLst/>
          </a:prstGeom>
          <a:solidFill>
            <a:srgbClr val="F8F8F8"/>
          </a:solidFill>
          <a:ln cap="rnd" cmpd="dbl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MX" sz="900" u="sng" dirty="0"/>
              <a:t>Descripción</a:t>
            </a:r>
          </a:p>
          <a:p>
            <a:r>
              <a:rPr lang="es-VE" sz="900" b="1" dirty="0"/>
              <a:t>DIAFRAGMA DE GN-125</a:t>
            </a:r>
          </a:p>
          <a:p>
            <a:r>
              <a:rPr lang="es-VE" sz="900" dirty="0"/>
              <a:t>Medida Universal</a:t>
            </a:r>
          </a:p>
        </p:txBody>
      </p:sp>
      <p:sp>
        <p:nvSpPr>
          <p:cNvPr id="29" name="Título 1"/>
          <p:cNvSpPr txBox="1">
            <a:spLocks/>
          </p:cNvSpPr>
          <p:nvPr/>
        </p:nvSpPr>
        <p:spPr>
          <a:xfrm>
            <a:off x="5788921" y="4109141"/>
            <a:ext cx="1478356" cy="12561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Multi Repuestos</a:t>
            </a:r>
            <a:b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 Los Llanos C.A.</a:t>
            </a:r>
          </a:p>
        </p:txBody>
      </p:sp>
    </p:spTree>
    <p:extLst>
      <p:ext uri="{BB962C8B-B14F-4D97-AF65-F5344CB8AC3E}">
        <p14:creationId xmlns:p14="http://schemas.microsoft.com/office/powerpoint/2010/main" val="1537952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n 2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190" b="28417"/>
          <a:stretch/>
        </p:blipFill>
        <p:spPr>
          <a:xfrm>
            <a:off x="26717" y="6107910"/>
            <a:ext cx="3160379" cy="806692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4" y="3345019"/>
            <a:ext cx="2285487" cy="184198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044" y="3423452"/>
            <a:ext cx="2194052" cy="1634369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4990" y="1002413"/>
            <a:ext cx="2008459" cy="1674854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218" y="725412"/>
            <a:ext cx="2054348" cy="1573704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5" name="4 Conector recto"/>
          <p:cNvCxnSpPr/>
          <p:nvPr/>
        </p:nvCxnSpPr>
        <p:spPr>
          <a:xfrm>
            <a:off x="3583551" y="1"/>
            <a:ext cx="0" cy="69985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" name="5 Conector recto"/>
          <p:cNvCxnSpPr/>
          <p:nvPr/>
        </p:nvCxnSpPr>
        <p:spPr>
          <a:xfrm>
            <a:off x="3511543" y="-1"/>
            <a:ext cx="0" cy="6998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1" name="40 CuadroTexto"/>
          <p:cNvSpPr txBox="1"/>
          <p:nvPr/>
        </p:nvSpPr>
        <p:spPr>
          <a:xfrm>
            <a:off x="966472" y="2525522"/>
            <a:ext cx="1751241" cy="507831"/>
          </a:xfrm>
          <a:prstGeom prst="rect">
            <a:avLst/>
          </a:prstGeom>
          <a:solidFill>
            <a:srgbClr val="F8F8F8"/>
          </a:solidFill>
          <a:ln cap="rnd" cmpd="dbl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MX" sz="900" u="sng" dirty="0"/>
              <a:t>Descripción:</a:t>
            </a:r>
          </a:p>
          <a:p>
            <a:r>
              <a:rPr lang="es-VE" sz="900" b="1" dirty="0"/>
              <a:t>GOMA DEL PEDAL DE CAMBIO</a:t>
            </a:r>
          </a:p>
          <a:p>
            <a:r>
              <a:rPr lang="es-VE" sz="900" dirty="0"/>
              <a:t>Medida UNIVERSAL</a:t>
            </a:r>
          </a:p>
        </p:txBody>
      </p:sp>
      <p:sp>
        <p:nvSpPr>
          <p:cNvPr id="42" name="41 CuadroTexto"/>
          <p:cNvSpPr txBox="1"/>
          <p:nvPr/>
        </p:nvSpPr>
        <p:spPr>
          <a:xfrm>
            <a:off x="7023283" y="1624807"/>
            <a:ext cx="1775303" cy="507831"/>
          </a:xfrm>
          <a:prstGeom prst="rect">
            <a:avLst/>
          </a:prstGeom>
          <a:solidFill>
            <a:srgbClr val="F8F8F8"/>
          </a:solidFill>
          <a:ln cap="rnd" cmpd="dbl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MX" sz="900" u="sng" dirty="0"/>
              <a:t>Descripción</a:t>
            </a:r>
          </a:p>
          <a:p>
            <a:r>
              <a:rPr lang="es-VE" sz="900" b="1" dirty="0"/>
              <a:t>GOMA DEL PEDAL DE ARRANQUE</a:t>
            </a:r>
          </a:p>
          <a:p>
            <a:r>
              <a:rPr lang="es-VE" sz="900" dirty="0"/>
              <a:t>Medida UNIVERSAL</a:t>
            </a:r>
          </a:p>
        </p:txBody>
      </p:sp>
      <p:sp>
        <p:nvSpPr>
          <p:cNvPr id="45" name="44 CuadroTexto"/>
          <p:cNvSpPr txBox="1"/>
          <p:nvPr/>
        </p:nvSpPr>
        <p:spPr>
          <a:xfrm>
            <a:off x="938009" y="5355299"/>
            <a:ext cx="1483584" cy="646331"/>
          </a:xfrm>
          <a:prstGeom prst="rect">
            <a:avLst/>
          </a:prstGeom>
          <a:solidFill>
            <a:srgbClr val="F8F8F8"/>
          </a:solidFill>
          <a:ln cap="rnd" cmpd="dbl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MX" sz="900" u="sng" dirty="0"/>
              <a:t>Descripción</a:t>
            </a:r>
          </a:p>
          <a:p>
            <a:r>
              <a:rPr lang="es-VE" sz="900" b="1" dirty="0"/>
              <a:t>GOMA CUBRE MANILLAS</a:t>
            </a:r>
          </a:p>
          <a:p>
            <a:r>
              <a:rPr lang="es-VE" sz="900" dirty="0"/>
              <a:t>Medida UNIVERSAL</a:t>
            </a:r>
            <a:endParaRPr lang="es-MX" sz="900" dirty="0"/>
          </a:p>
          <a:p>
            <a:endParaRPr lang="es-VE" sz="900" dirty="0"/>
          </a:p>
        </p:txBody>
      </p:sp>
      <p:sp>
        <p:nvSpPr>
          <p:cNvPr id="46" name="45 CuadroTexto"/>
          <p:cNvSpPr txBox="1"/>
          <p:nvPr/>
        </p:nvSpPr>
        <p:spPr>
          <a:xfrm>
            <a:off x="6873866" y="4698216"/>
            <a:ext cx="1730050" cy="507831"/>
          </a:xfrm>
          <a:prstGeom prst="rect">
            <a:avLst/>
          </a:prstGeom>
          <a:solidFill>
            <a:srgbClr val="F8F8F8"/>
          </a:solidFill>
          <a:ln cap="rnd" cmpd="dbl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MX" sz="900" u="sng" dirty="0"/>
              <a:t>Descripción:</a:t>
            </a:r>
          </a:p>
          <a:p>
            <a:r>
              <a:rPr lang="es-VE" sz="900" b="1" dirty="0"/>
              <a:t>GUIA DE GUAYADE CROCHE</a:t>
            </a:r>
          </a:p>
          <a:p>
            <a:r>
              <a:rPr lang="es-VE" sz="900" dirty="0"/>
              <a:t>Medida UNIVERSAL</a:t>
            </a:r>
          </a:p>
        </p:txBody>
      </p:sp>
      <p:sp>
        <p:nvSpPr>
          <p:cNvPr id="44" name="Título 1"/>
          <p:cNvSpPr txBox="1">
            <a:spLocks/>
          </p:cNvSpPr>
          <p:nvPr/>
        </p:nvSpPr>
        <p:spPr>
          <a:xfrm>
            <a:off x="4933691" y="1460162"/>
            <a:ext cx="1478356" cy="12171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Multi Repuestos</a:t>
            </a:r>
            <a:b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 Los Llanos C.A.</a:t>
            </a:r>
          </a:p>
        </p:txBody>
      </p:sp>
      <p:sp>
        <p:nvSpPr>
          <p:cNvPr id="47" name="Título 1"/>
          <p:cNvSpPr txBox="1">
            <a:spLocks/>
          </p:cNvSpPr>
          <p:nvPr/>
        </p:nvSpPr>
        <p:spPr>
          <a:xfrm>
            <a:off x="4861937" y="3607760"/>
            <a:ext cx="1478356" cy="12171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Multi Repuestos</a:t>
            </a:r>
            <a:b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 Los Llanos C.A.</a:t>
            </a:r>
          </a:p>
        </p:txBody>
      </p:sp>
      <p:sp>
        <p:nvSpPr>
          <p:cNvPr id="52" name="Título 1"/>
          <p:cNvSpPr txBox="1">
            <a:spLocks/>
          </p:cNvSpPr>
          <p:nvPr/>
        </p:nvSpPr>
        <p:spPr>
          <a:xfrm>
            <a:off x="1259632" y="908720"/>
            <a:ext cx="1478356" cy="12171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Multi Repuestos</a:t>
            </a:r>
            <a:b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 Los Llanos C.A.</a:t>
            </a:r>
          </a:p>
        </p:txBody>
      </p:sp>
      <p:sp>
        <p:nvSpPr>
          <p:cNvPr id="53" name="Título 1"/>
          <p:cNvSpPr txBox="1">
            <a:spLocks/>
          </p:cNvSpPr>
          <p:nvPr/>
        </p:nvSpPr>
        <p:spPr>
          <a:xfrm>
            <a:off x="1215077" y="3725008"/>
            <a:ext cx="1478356" cy="12171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Multi Repuestos</a:t>
            </a:r>
            <a:b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 Los Llanos C.A.</a:t>
            </a:r>
          </a:p>
        </p:txBody>
      </p:sp>
      <p:grpSp>
        <p:nvGrpSpPr>
          <p:cNvPr id="55" name="8 Grupo"/>
          <p:cNvGrpSpPr/>
          <p:nvPr/>
        </p:nvGrpSpPr>
        <p:grpSpPr>
          <a:xfrm>
            <a:off x="2411760" y="5867962"/>
            <a:ext cx="7133627" cy="2236490"/>
            <a:chOff x="2386329" y="5910841"/>
            <a:chExt cx="7133627" cy="2236490"/>
          </a:xfrm>
        </p:grpSpPr>
        <p:sp>
          <p:nvSpPr>
            <p:cNvPr id="56" name="22 Documento"/>
            <p:cNvSpPr/>
            <p:nvPr/>
          </p:nvSpPr>
          <p:spPr>
            <a:xfrm rot="10176519">
              <a:off x="2388791" y="5910841"/>
              <a:ext cx="7043294" cy="1982655"/>
            </a:xfrm>
            <a:prstGeom prst="flowChartDocumen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57" name="23 Documento"/>
            <p:cNvSpPr/>
            <p:nvPr/>
          </p:nvSpPr>
          <p:spPr>
            <a:xfrm rot="10192481">
              <a:off x="2400447" y="5954303"/>
              <a:ext cx="7053924" cy="1982655"/>
            </a:xfrm>
            <a:prstGeom prst="flowChartDocument">
              <a:avLst/>
            </a:prstGeom>
            <a:solidFill>
              <a:srgbClr val="FF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58" name="24 Documento"/>
            <p:cNvSpPr/>
            <p:nvPr/>
          </p:nvSpPr>
          <p:spPr>
            <a:xfrm rot="10193874">
              <a:off x="2386329" y="6164676"/>
              <a:ext cx="7133627" cy="1982655"/>
            </a:xfrm>
            <a:prstGeom prst="flowChartDocument">
              <a:avLst/>
            </a:prstGeom>
            <a:gradFill flip="none" rotWithShape="1">
              <a:gsLst>
                <a:gs pos="0">
                  <a:schemeClr val="tx1">
                    <a:lumMod val="75000"/>
                    <a:lumOff val="25000"/>
                    <a:shade val="30000"/>
                    <a:satMod val="115000"/>
                  </a:schemeClr>
                </a:gs>
                <a:gs pos="50000">
                  <a:schemeClr val="tx1">
                    <a:lumMod val="75000"/>
                    <a:lumOff val="25000"/>
                    <a:shade val="67500"/>
                    <a:satMod val="115000"/>
                  </a:schemeClr>
                </a:gs>
                <a:gs pos="100000">
                  <a:schemeClr val="tx1">
                    <a:lumMod val="75000"/>
                    <a:lumOff val="25000"/>
                    <a:shade val="100000"/>
                    <a:satMod val="115000"/>
                  </a:schemeClr>
                </a:gs>
              </a:gsLst>
              <a:lin ang="8100000" scaled="1"/>
              <a:tileRect/>
            </a:gra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</p:grpSp>
      <p:sp>
        <p:nvSpPr>
          <p:cNvPr id="59" name="21 Rectángulo"/>
          <p:cNvSpPr/>
          <p:nvPr/>
        </p:nvSpPr>
        <p:spPr>
          <a:xfrm>
            <a:off x="17482" y="168884"/>
            <a:ext cx="677108" cy="4824536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vert="vert270"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x-none" sz="3200" b="1" spc="50" dirty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NUESTROS PRODUCTOS</a:t>
            </a:r>
            <a:endParaRPr lang="es-ES" sz="3200" b="1" spc="50" dirty="0">
              <a:ln w="11430"/>
              <a:solidFill>
                <a:srgbClr val="FF000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61" name="Documento 6"/>
          <p:cNvSpPr/>
          <p:nvPr/>
        </p:nvSpPr>
        <p:spPr>
          <a:xfrm>
            <a:off x="3671832" y="-9874"/>
            <a:ext cx="5480431" cy="764704"/>
          </a:xfrm>
          <a:prstGeom prst="flowChartDocument">
            <a:avLst/>
          </a:prstGeom>
          <a:solidFill>
            <a:schemeClr val="tx2">
              <a:lumMod val="75000"/>
              <a:alpha val="74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VE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GOMAS DECORATIVAS</a:t>
            </a:r>
          </a:p>
        </p:txBody>
      </p:sp>
    </p:spTree>
    <p:extLst>
      <p:ext uri="{BB962C8B-B14F-4D97-AF65-F5344CB8AC3E}">
        <p14:creationId xmlns:p14="http://schemas.microsoft.com/office/powerpoint/2010/main" val="42912457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41 CuadroTexto"/>
          <p:cNvSpPr txBox="1"/>
          <p:nvPr/>
        </p:nvSpPr>
        <p:spPr>
          <a:xfrm>
            <a:off x="6524460" y="5078057"/>
            <a:ext cx="1374387" cy="507831"/>
          </a:xfrm>
          <a:prstGeom prst="rect">
            <a:avLst/>
          </a:prstGeom>
          <a:solidFill>
            <a:srgbClr val="F8F8F8"/>
          </a:solidFill>
          <a:ln cap="rnd" cmpd="dbl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MX" sz="900" u="sng" dirty="0"/>
              <a:t>Descripción</a:t>
            </a:r>
          </a:p>
          <a:p>
            <a:r>
              <a:rPr lang="es-VE" sz="900" b="1" dirty="0"/>
              <a:t>GUIA DE VALVULA (PAR) </a:t>
            </a:r>
          </a:p>
          <a:p>
            <a:r>
              <a:rPr lang="es-VE" sz="900" dirty="0"/>
              <a:t>Medida  Universal</a:t>
            </a:r>
          </a:p>
        </p:txBody>
      </p:sp>
      <p:sp>
        <p:nvSpPr>
          <p:cNvPr id="41" name="40 CuadroTexto"/>
          <p:cNvSpPr txBox="1"/>
          <p:nvPr/>
        </p:nvSpPr>
        <p:spPr>
          <a:xfrm>
            <a:off x="869095" y="2671337"/>
            <a:ext cx="1639363" cy="507831"/>
          </a:xfrm>
          <a:prstGeom prst="rect">
            <a:avLst/>
          </a:prstGeom>
          <a:solidFill>
            <a:srgbClr val="F8F8F8"/>
          </a:solidFill>
          <a:ln cap="rnd" cmpd="dbl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MX" sz="900" u="sng" dirty="0"/>
              <a:t>Descripción</a:t>
            </a:r>
          </a:p>
          <a:p>
            <a:r>
              <a:rPr lang="es-MX" sz="900" b="1" dirty="0"/>
              <a:t>GUAYA CROCHE (SIN FORRO)</a:t>
            </a:r>
          </a:p>
          <a:p>
            <a:r>
              <a:rPr lang="es-MX" sz="900" dirty="0"/>
              <a:t>Medida Universal</a:t>
            </a:r>
          </a:p>
        </p:txBody>
      </p:sp>
      <p:pic>
        <p:nvPicPr>
          <p:cNvPr id="23" name="Imagen 2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190" b="28417"/>
          <a:stretch/>
        </p:blipFill>
        <p:spPr>
          <a:xfrm>
            <a:off x="26717" y="6107910"/>
            <a:ext cx="3160379" cy="806692"/>
          </a:xfrm>
          <a:prstGeom prst="rect">
            <a:avLst/>
          </a:prstGeom>
        </p:spPr>
      </p:pic>
      <p:cxnSp>
        <p:nvCxnSpPr>
          <p:cNvPr id="5" name="4 Conector recto"/>
          <p:cNvCxnSpPr/>
          <p:nvPr/>
        </p:nvCxnSpPr>
        <p:spPr>
          <a:xfrm>
            <a:off x="3583551" y="1"/>
            <a:ext cx="0" cy="69985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" name="5 Conector recto"/>
          <p:cNvCxnSpPr/>
          <p:nvPr/>
        </p:nvCxnSpPr>
        <p:spPr>
          <a:xfrm>
            <a:off x="3511543" y="-1"/>
            <a:ext cx="0" cy="6998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40" name="Picture 1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85377" y="927673"/>
            <a:ext cx="1568205" cy="150809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41 CuadroTexto"/>
          <p:cNvSpPr txBox="1"/>
          <p:nvPr/>
        </p:nvSpPr>
        <p:spPr>
          <a:xfrm>
            <a:off x="2746349" y="2681373"/>
            <a:ext cx="1959456" cy="507831"/>
          </a:xfrm>
          <a:prstGeom prst="rect">
            <a:avLst/>
          </a:prstGeom>
          <a:solidFill>
            <a:srgbClr val="F8F8F8"/>
          </a:solidFill>
          <a:ln cap="rnd" cmpd="dbl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MX" sz="900" u="sng" dirty="0"/>
              <a:t>Descripción</a:t>
            </a:r>
          </a:p>
          <a:p>
            <a:r>
              <a:rPr lang="es-MX" sz="900" b="1" dirty="0"/>
              <a:t>GUAYA ACELERACIÓN (CON FORRO)</a:t>
            </a:r>
            <a:r>
              <a:rPr lang="es-MX" sz="900" dirty="0"/>
              <a:t> </a:t>
            </a:r>
          </a:p>
          <a:p>
            <a:r>
              <a:rPr lang="es-MX" sz="900" dirty="0"/>
              <a:t>Medida para MATRIX</a:t>
            </a:r>
          </a:p>
        </p:txBody>
      </p:sp>
      <p:pic>
        <p:nvPicPr>
          <p:cNvPr id="43" name="Picture 1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76129" y="927674"/>
            <a:ext cx="1744343" cy="1384044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44 CuadroTexto"/>
          <p:cNvSpPr txBox="1"/>
          <p:nvPr/>
        </p:nvSpPr>
        <p:spPr>
          <a:xfrm>
            <a:off x="7042920" y="2648868"/>
            <a:ext cx="1921568" cy="507831"/>
          </a:xfrm>
          <a:prstGeom prst="rect">
            <a:avLst/>
          </a:prstGeom>
          <a:solidFill>
            <a:srgbClr val="F8F8F8"/>
          </a:solidFill>
          <a:ln cap="rnd" cmpd="dbl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MX" sz="900" u="sng" dirty="0"/>
              <a:t>Descripción</a:t>
            </a:r>
          </a:p>
          <a:p>
            <a:r>
              <a:rPr lang="es-MX" sz="900" b="1" dirty="0"/>
              <a:t>CROCHE (CON FORRO)</a:t>
            </a:r>
          </a:p>
          <a:p>
            <a:r>
              <a:rPr lang="es-MX" sz="900" dirty="0"/>
              <a:t>Medida para BERA,  HORSE CG-150  </a:t>
            </a:r>
          </a:p>
        </p:txBody>
      </p:sp>
      <p:pic>
        <p:nvPicPr>
          <p:cNvPr id="48" name="Picture 1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62989" y="997353"/>
            <a:ext cx="1460439" cy="150809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7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91852" y="966774"/>
            <a:ext cx="1656184" cy="1373164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14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49 CuadroTexto"/>
          <p:cNvSpPr txBox="1"/>
          <p:nvPr/>
        </p:nvSpPr>
        <p:spPr>
          <a:xfrm>
            <a:off x="4944477" y="2557023"/>
            <a:ext cx="1859771" cy="646331"/>
          </a:xfrm>
          <a:prstGeom prst="rect">
            <a:avLst/>
          </a:prstGeom>
          <a:solidFill>
            <a:srgbClr val="F8F8F8"/>
          </a:solidFill>
          <a:ln cap="rnd" cmpd="dbl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MX" sz="900" u="sng" dirty="0"/>
              <a:t>Descripción</a:t>
            </a:r>
          </a:p>
          <a:p>
            <a:r>
              <a:rPr lang="es-MX" sz="900" b="1" dirty="0"/>
              <a:t>GUAYA ACELERACIÓN  (CON FORRO)</a:t>
            </a:r>
          </a:p>
          <a:p>
            <a:r>
              <a:rPr lang="es-MX" sz="900" dirty="0"/>
              <a:t>Medida para CG-150, HIORSE, MD</a:t>
            </a:r>
          </a:p>
        </p:txBody>
      </p:sp>
      <p:sp>
        <p:nvSpPr>
          <p:cNvPr id="44" name="Título 1"/>
          <p:cNvSpPr txBox="1">
            <a:spLocks/>
          </p:cNvSpPr>
          <p:nvPr/>
        </p:nvSpPr>
        <p:spPr>
          <a:xfrm>
            <a:off x="3129391" y="1116827"/>
            <a:ext cx="1478356" cy="12171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Multi Repuestos</a:t>
            </a:r>
            <a:b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 Los Llanos C.A.</a:t>
            </a:r>
          </a:p>
        </p:txBody>
      </p:sp>
      <p:sp>
        <p:nvSpPr>
          <p:cNvPr id="46" name="Título 1"/>
          <p:cNvSpPr txBox="1">
            <a:spLocks/>
          </p:cNvSpPr>
          <p:nvPr/>
        </p:nvSpPr>
        <p:spPr>
          <a:xfrm>
            <a:off x="1078695" y="1180899"/>
            <a:ext cx="1345776" cy="12171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Multi Repuestos</a:t>
            </a:r>
            <a:b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 Los Llanos C.A.</a:t>
            </a:r>
          </a:p>
        </p:txBody>
      </p:sp>
      <p:sp>
        <p:nvSpPr>
          <p:cNvPr id="47" name="Título 1"/>
          <p:cNvSpPr txBox="1">
            <a:spLocks/>
          </p:cNvSpPr>
          <p:nvPr/>
        </p:nvSpPr>
        <p:spPr>
          <a:xfrm>
            <a:off x="5046104" y="1029404"/>
            <a:ext cx="1478356" cy="12171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Multi Repuestos</a:t>
            </a:r>
            <a:b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 Los Llanos C.A.</a:t>
            </a:r>
          </a:p>
        </p:txBody>
      </p:sp>
      <p:sp>
        <p:nvSpPr>
          <p:cNvPr id="51" name="Título 1"/>
          <p:cNvSpPr txBox="1">
            <a:spLocks/>
          </p:cNvSpPr>
          <p:nvPr/>
        </p:nvSpPr>
        <p:spPr>
          <a:xfrm>
            <a:off x="7486132" y="1030998"/>
            <a:ext cx="1478356" cy="12171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Multi Repuestos</a:t>
            </a:r>
            <a:b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 Los Llanos C.A.</a:t>
            </a:r>
          </a:p>
        </p:txBody>
      </p:sp>
      <p:grpSp>
        <p:nvGrpSpPr>
          <p:cNvPr id="52" name="8 Grupo"/>
          <p:cNvGrpSpPr/>
          <p:nvPr/>
        </p:nvGrpSpPr>
        <p:grpSpPr>
          <a:xfrm>
            <a:off x="2392929" y="5920151"/>
            <a:ext cx="7133627" cy="2227181"/>
            <a:chOff x="2386329" y="5920150"/>
            <a:chExt cx="7133627" cy="2227181"/>
          </a:xfrm>
        </p:grpSpPr>
        <p:sp>
          <p:nvSpPr>
            <p:cNvPr id="53" name="22 Documento"/>
            <p:cNvSpPr/>
            <p:nvPr/>
          </p:nvSpPr>
          <p:spPr>
            <a:xfrm rot="10176519">
              <a:off x="2388791" y="5920150"/>
              <a:ext cx="7043294" cy="1982655"/>
            </a:xfrm>
            <a:prstGeom prst="flowChartDocumen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54" name="23 Documento"/>
            <p:cNvSpPr/>
            <p:nvPr/>
          </p:nvSpPr>
          <p:spPr>
            <a:xfrm rot="10192481">
              <a:off x="2400447" y="5954303"/>
              <a:ext cx="7053924" cy="1982655"/>
            </a:xfrm>
            <a:prstGeom prst="flowChartDocument">
              <a:avLst/>
            </a:prstGeom>
            <a:solidFill>
              <a:srgbClr val="FF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55" name="24 Documento"/>
            <p:cNvSpPr/>
            <p:nvPr/>
          </p:nvSpPr>
          <p:spPr>
            <a:xfrm rot="10193874">
              <a:off x="2386329" y="6164676"/>
              <a:ext cx="7133627" cy="1982655"/>
            </a:xfrm>
            <a:prstGeom prst="flowChartDocument">
              <a:avLst/>
            </a:prstGeom>
            <a:gradFill flip="none" rotWithShape="1">
              <a:gsLst>
                <a:gs pos="0">
                  <a:schemeClr val="tx1">
                    <a:lumMod val="75000"/>
                    <a:lumOff val="25000"/>
                    <a:shade val="30000"/>
                    <a:satMod val="115000"/>
                  </a:schemeClr>
                </a:gs>
                <a:gs pos="50000">
                  <a:schemeClr val="tx1">
                    <a:lumMod val="75000"/>
                    <a:lumOff val="25000"/>
                    <a:shade val="67500"/>
                    <a:satMod val="115000"/>
                  </a:schemeClr>
                </a:gs>
                <a:gs pos="100000">
                  <a:schemeClr val="tx1">
                    <a:lumMod val="75000"/>
                    <a:lumOff val="25000"/>
                    <a:shade val="100000"/>
                    <a:satMod val="115000"/>
                  </a:schemeClr>
                </a:gs>
              </a:gsLst>
              <a:lin ang="8100000" scaled="1"/>
              <a:tileRect/>
            </a:gra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</p:grpSp>
      <p:sp>
        <p:nvSpPr>
          <p:cNvPr id="56" name="21 Rectángulo"/>
          <p:cNvSpPr/>
          <p:nvPr/>
        </p:nvSpPr>
        <p:spPr>
          <a:xfrm>
            <a:off x="17482" y="168884"/>
            <a:ext cx="677108" cy="4824536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vert="vert270"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x-none" sz="3200" b="1" spc="50" dirty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NUESTROS PRODUCTOS</a:t>
            </a:r>
            <a:endParaRPr lang="es-ES" sz="3200" b="1" spc="50" dirty="0">
              <a:ln w="11430"/>
              <a:solidFill>
                <a:srgbClr val="FF000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58" name="Documento 6"/>
          <p:cNvSpPr/>
          <p:nvPr/>
        </p:nvSpPr>
        <p:spPr>
          <a:xfrm>
            <a:off x="3663569" y="-12873"/>
            <a:ext cx="5480431" cy="764704"/>
          </a:xfrm>
          <a:prstGeom prst="flowChartDocument">
            <a:avLst/>
          </a:prstGeom>
          <a:solidFill>
            <a:schemeClr val="tx2">
              <a:lumMod val="75000"/>
              <a:alpha val="74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VE" sz="3200" dirty="0">
                <a:solidFill>
                  <a:schemeClr val="bg1"/>
                </a:solidFill>
              </a:rPr>
              <a:t>GUAYAS</a:t>
            </a:r>
          </a:p>
        </p:txBody>
      </p:sp>
      <p:cxnSp>
        <p:nvCxnSpPr>
          <p:cNvPr id="24" name="4 Conector recto"/>
          <p:cNvCxnSpPr/>
          <p:nvPr/>
        </p:nvCxnSpPr>
        <p:spPr>
          <a:xfrm>
            <a:off x="6073405" y="3370696"/>
            <a:ext cx="0" cy="69985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5" name="5 Conector recto"/>
          <p:cNvCxnSpPr/>
          <p:nvPr/>
        </p:nvCxnSpPr>
        <p:spPr>
          <a:xfrm>
            <a:off x="6001397" y="3370694"/>
            <a:ext cx="0" cy="6998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6" name="Documento 6"/>
          <p:cNvSpPr/>
          <p:nvPr/>
        </p:nvSpPr>
        <p:spPr>
          <a:xfrm>
            <a:off x="6153424" y="3370695"/>
            <a:ext cx="2990576" cy="764704"/>
          </a:xfrm>
          <a:prstGeom prst="flowChartDocument">
            <a:avLst/>
          </a:prstGeom>
          <a:solidFill>
            <a:schemeClr val="tx2">
              <a:lumMod val="75000"/>
              <a:alpha val="74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VE" sz="3200" dirty="0">
                <a:solidFill>
                  <a:schemeClr val="bg1"/>
                </a:solidFill>
              </a:rPr>
              <a:t>GUIA</a:t>
            </a:r>
          </a:p>
        </p:txBody>
      </p:sp>
      <p:cxnSp>
        <p:nvCxnSpPr>
          <p:cNvPr id="28" name="44 Conector recto"/>
          <p:cNvCxnSpPr/>
          <p:nvPr/>
        </p:nvCxnSpPr>
        <p:spPr>
          <a:xfrm>
            <a:off x="4139952" y="3284986"/>
            <a:ext cx="0" cy="69985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9" name="45 Conector recto"/>
          <p:cNvCxnSpPr/>
          <p:nvPr/>
        </p:nvCxnSpPr>
        <p:spPr>
          <a:xfrm>
            <a:off x="4067944" y="3284984"/>
            <a:ext cx="0" cy="6998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0" name="Documento 6"/>
          <p:cNvSpPr/>
          <p:nvPr/>
        </p:nvSpPr>
        <p:spPr>
          <a:xfrm>
            <a:off x="694591" y="3339930"/>
            <a:ext cx="3301346" cy="764704"/>
          </a:xfrm>
          <a:prstGeom prst="flowChartDocument">
            <a:avLst/>
          </a:prstGeom>
          <a:solidFill>
            <a:schemeClr val="tx2">
              <a:lumMod val="75000"/>
              <a:alpha val="74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VE" sz="3200" dirty="0">
                <a:solidFill>
                  <a:schemeClr val="bg1"/>
                </a:solidFill>
              </a:rPr>
              <a:t>LAPIZ DE CROCHE</a:t>
            </a:r>
          </a:p>
        </p:txBody>
      </p:sp>
      <p:sp>
        <p:nvSpPr>
          <p:cNvPr id="33" name="43 CuadroTexto"/>
          <p:cNvSpPr txBox="1"/>
          <p:nvPr/>
        </p:nvSpPr>
        <p:spPr>
          <a:xfrm>
            <a:off x="2862165" y="5032195"/>
            <a:ext cx="1205780" cy="646331"/>
          </a:xfrm>
          <a:prstGeom prst="rect">
            <a:avLst/>
          </a:prstGeom>
          <a:solidFill>
            <a:srgbClr val="F8F8F8"/>
          </a:solidFill>
          <a:ln cap="rnd" cmpd="dbl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MX" sz="900" u="sng" dirty="0">
                <a:solidFill>
                  <a:schemeClr val="tx1"/>
                </a:solidFill>
              </a:rPr>
              <a:t>Descripción</a:t>
            </a:r>
          </a:p>
          <a:p>
            <a:r>
              <a:rPr lang="es-VE" sz="900" b="1" dirty="0">
                <a:solidFill>
                  <a:schemeClr val="tx1"/>
                </a:solidFill>
              </a:rPr>
              <a:t>L</a:t>
            </a:r>
            <a:r>
              <a:rPr lang="x-none" sz="900" b="1" dirty="0">
                <a:solidFill>
                  <a:schemeClr val="tx1"/>
                </a:solidFill>
              </a:rPr>
              <a:t>APIZ DE CROCHE</a:t>
            </a:r>
          </a:p>
          <a:p>
            <a:r>
              <a:rPr lang="es-VE" sz="900" dirty="0">
                <a:solidFill>
                  <a:schemeClr val="tx1"/>
                </a:solidFill>
              </a:rPr>
              <a:t>Medida  </a:t>
            </a:r>
            <a:r>
              <a:rPr lang="x-none" sz="900" dirty="0">
                <a:solidFill>
                  <a:schemeClr val="tx1"/>
                </a:solidFill>
              </a:rPr>
              <a:t>para  CG-150</a:t>
            </a:r>
          </a:p>
          <a:p>
            <a:r>
              <a:rPr lang="es-VE" sz="900" dirty="0">
                <a:solidFill>
                  <a:schemeClr val="tx1"/>
                </a:solidFill>
              </a:rPr>
              <a:t>Modelo</a:t>
            </a:r>
            <a:r>
              <a:rPr lang="x-none" sz="900" dirty="0">
                <a:solidFill>
                  <a:schemeClr val="tx1"/>
                </a:solidFill>
              </a:rPr>
              <a:t>  Universal</a:t>
            </a:r>
            <a:endParaRPr lang="es-VE" sz="900" dirty="0">
              <a:solidFill>
                <a:schemeClr val="tx1"/>
              </a:solidFill>
            </a:endParaRPr>
          </a:p>
        </p:txBody>
      </p:sp>
      <p:pic>
        <p:nvPicPr>
          <p:cNvPr id="34" name="Picture 14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16200000">
            <a:off x="1070500" y="4183197"/>
            <a:ext cx="1397961" cy="172171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14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ítulo 1"/>
          <p:cNvSpPr txBox="1">
            <a:spLocks/>
          </p:cNvSpPr>
          <p:nvPr/>
        </p:nvSpPr>
        <p:spPr>
          <a:xfrm>
            <a:off x="1079842" y="4467448"/>
            <a:ext cx="1478356" cy="12171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Multi Repuestos</a:t>
            </a:r>
            <a:b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 Los Llanos C.A.</a:t>
            </a:r>
          </a:p>
        </p:txBody>
      </p:sp>
      <p:pic>
        <p:nvPicPr>
          <p:cNvPr id="36" name="Picture 14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16200000">
            <a:off x="4928366" y="4156356"/>
            <a:ext cx="1359810" cy="160489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14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ítulo 1"/>
          <p:cNvSpPr txBox="1">
            <a:spLocks/>
          </p:cNvSpPr>
          <p:nvPr/>
        </p:nvSpPr>
        <p:spPr>
          <a:xfrm>
            <a:off x="4999348" y="4431510"/>
            <a:ext cx="1478356" cy="12171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Multi Repuestos</a:t>
            </a:r>
            <a:b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 Los Llanos C.A.</a:t>
            </a:r>
          </a:p>
        </p:txBody>
      </p:sp>
    </p:spTree>
    <p:extLst>
      <p:ext uri="{BB962C8B-B14F-4D97-AF65-F5344CB8AC3E}">
        <p14:creationId xmlns:p14="http://schemas.microsoft.com/office/powerpoint/2010/main" val="14897409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505" y="240797"/>
            <a:ext cx="1900257" cy="199167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5" t="6535" r="6256" b="6319"/>
          <a:stretch/>
        </p:blipFill>
        <p:spPr>
          <a:xfrm>
            <a:off x="6394794" y="874980"/>
            <a:ext cx="2168954" cy="129795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969104" y="794839"/>
            <a:ext cx="1380928" cy="1756694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9" name="Imagen 2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190" b="28417"/>
          <a:stretch/>
        </p:blipFill>
        <p:spPr>
          <a:xfrm>
            <a:off x="26717" y="6107910"/>
            <a:ext cx="3160379" cy="806692"/>
          </a:xfrm>
          <a:prstGeom prst="rect">
            <a:avLst/>
          </a:prstGeom>
        </p:spPr>
      </p:pic>
      <p:cxnSp>
        <p:nvCxnSpPr>
          <p:cNvPr id="5" name="4 Conector recto"/>
          <p:cNvCxnSpPr/>
          <p:nvPr/>
        </p:nvCxnSpPr>
        <p:spPr>
          <a:xfrm>
            <a:off x="3583551" y="1"/>
            <a:ext cx="0" cy="69985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" name="5 Conector recto"/>
          <p:cNvCxnSpPr/>
          <p:nvPr/>
        </p:nvCxnSpPr>
        <p:spPr>
          <a:xfrm>
            <a:off x="3511543" y="-1"/>
            <a:ext cx="0" cy="6998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40" name="Picture 1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772409" y="3388742"/>
            <a:ext cx="1591679" cy="143919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14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40 CuadroTexto"/>
          <p:cNvSpPr txBox="1"/>
          <p:nvPr/>
        </p:nvSpPr>
        <p:spPr>
          <a:xfrm>
            <a:off x="3763734" y="2507666"/>
            <a:ext cx="1855547" cy="646331"/>
          </a:xfrm>
          <a:prstGeom prst="rect">
            <a:avLst/>
          </a:prstGeom>
          <a:solidFill>
            <a:srgbClr val="F8F8F8"/>
          </a:solidFill>
          <a:ln cap="rnd" cmpd="dbl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MX" sz="900" u="sng" dirty="0"/>
              <a:t>Descripción</a:t>
            </a:r>
          </a:p>
          <a:p>
            <a:r>
              <a:rPr lang="es-VE" sz="900" b="1" dirty="0"/>
              <a:t>KIT DE BIELA </a:t>
            </a:r>
            <a:r>
              <a:rPr lang="x-none" sz="900" b="1" dirty="0"/>
              <a:t> </a:t>
            </a:r>
            <a:r>
              <a:rPr lang="es-VE" sz="900" b="1" dirty="0"/>
              <a:t> (BORDE FINO)</a:t>
            </a:r>
          </a:p>
          <a:p>
            <a:r>
              <a:rPr lang="es-VE" sz="900" b="1" dirty="0"/>
              <a:t>MODELO VIEJO PASADOR GRUESO</a:t>
            </a:r>
            <a:endParaRPr lang="x-none" sz="900" b="1" dirty="0"/>
          </a:p>
          <a:p>
            <a:r>
              <a:rPr lang="x-none" sz="900" dirty="0"/>
              <a:t>Medida para HORSE</a:t>
            </a:r>
          </a:p>
        </p:txBody>
      </p:sp>
      <p:sp>
        <p:nvSpPr>
          <p:cNvPr id="42" name="41 CuadroTexto"/>
          <p:cNvSpPr txBox="1"/>
          <p:nvPr/>
        </p:nvSpPr>
        <p:spPr>
          <a:xfrm>
            <a:off x="6477740" y="2339506"/>
            <a:ext cx="1861255" cy="646331"/>
          </a:xfrm>
          <a:prstGeom prst="rect">
            <a:avLst/>
          </a:prstGeom>
          <a:solidFill>
            <a:srgbClr val="F8F8F8"/>
          </a:solidFill>
          <a:ln cap="rnd" cmpd="dbl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MX" sz="900" u="sng" dirty="0"/>
              <a:t>Descripción</a:t>
            </a:r>
          </a:p>
          <a:p>
            <a:r>
              <a:rPr lang="es-VE" sz="900" b="1" dirty="0"/>
              <a:t>KIT DE BIELA</a:t>
            </a:r>
            <a:r>
              <a:rPr lang="x-none" sz="900" b="1" dirty="0"/>
              <a:t> </a:t>
            </a:r>
            <a:r>
              <a:rPr lang="es-VE" sz="900" b="1" dirty="0"/>
              <a:t>(BORDE GRUESO) MODELO NUEVO PASADOR FINO</a:t>
            </a:r>
            <a:r>
              <a:rPr lang="x-none" sz="900" b="1" dirty="0"/>
              <a:t> </a:t>
            </a:r>
            <a:r>
              <a:rPr lang="es-VE" sz="900" b="1" dirty="0"/>
              <a:t> </a:t>
            </a:r>
            <a:endParaRPr lang="x-none" sz="900" b="1" dirty="0"/>
          </a:p>
          <a:p>
            <a:r>
              <a:rPr lang="es-VE" sz="900" dirty="0"/>
              <a:t>M</a:t>
            </a:r>
            <a:r>
              <a:rPr lang="x-none" sz="900" dirty="0"/>
              <a:t>edida para </a:t>
            </a:r>
            <a:r>
              <a:rPr lang="es-VE" sz="900" dirty="0"/>
              <a:t>HORSE</a:t>
            </a:r>
            <a:endParaRPr lang="x-none" sz="900" dirty="0"/>
          </a:p>
        </p:txBody>
      </p:sp>
      <p:sp>
        <p:nvSpPr>
          <p:cNvPr id="45" name="44 CuadroTexto"/>
          <p:cNvSpPr txBox="1"/>
          <p:nvPr/>
        </p:nvSpPr>
        <p:spPr>
          <a:xfrm>
            <a:off x="900075" y="2359071"/>
            <a:ext cx="2071571" cy="646331"/>
          </a:xfrm>
          <a:prstGeom prst="rect">
            <a:avLst/>
          </a:prstGeom>
          <a:solidFill>
            <a:srgbClr val="F8F8F8"/>
          </a:solidFill>
          <a:ln cap="rnd" cmpd="dbl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MX" sz="900" u="sng" dirty="0"/>
              <a:t>Descripción</a:t>
            </a:r>
          </a:p>
          <a:p>
            <a:r>
              <a:rPr lang="es-VE" sz="900" b="1" dirty="0"/>
              <a:t>KIT DE CILINDRO (NEGRO</a:t>
            </a:r>
            <a:r>
              <a:rPr lang="x-none" sz="900" b="1" dirty="0"/>
              <a:t> y CROMADO</a:t>
            </a:r>
            <a:r>
              <a:rPr lang="es-VE" sz="900" b="1" dirty="0"/>
              <a:t>) </a:t>
            </a:r>
            <a:endParaRPr lang="x-none" sz="900" b="1" dirty="0"/>
          </a:p>
          <a:p>
            <a:r>
              <a:rPr lang="x-none" sz="900" dirty="0"/>
              <a:t>Medida para </a:t>
            </a:r>
            <a:r>
              <a:rPr lang="es-VE" sz="900" dirty="0"/>
              <a:t> </a:t>
            </a:r>
            <a:r>
              <a:rPr lang="x-none" sz="900" dirty="0"/>
              <a:t>HORSE,  CG150, BERA, CG200 y </a:t>
            </a:r>
            <a:r>
              <a:rPr lang="es-VE" sz="900" dirty="0"/>
              <a:t>OWEN 2014</a:t>
            </a:r>
            <a:endParaRPr lang="x-none" sz="900" dirty="0"/>
          </a:p>
        </p:txBody>
      </p:sp>
      <p:sp>
        <p:nvSpPr>
          <p:cNvPr id="46" name="45 CuadroTexto"/>
          <p:cNvSpPr txBox="1"/>
          <p:nvPr/>
        </p:nvSpPr>
        <p:spPr>
          <a:xfrm>
            <a:off x="3540383" y="5088272"/>
            <a:ext cx="2471777" cy="507831"/>
          </a:xfrm>
          <a:prstGeom prst="rect">
            <a:avLst/>
          </a:prstGeom>
          <a:solidFill>
            <a:srgbClr val="F8F8F8"/>
          </a:solidFill>
          <a:ln cap="rnd" cmpd="dbl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MX" sz="900" u="sng" dirty="0"/>
              <a:t>Descripción</a:t>
            </a:r>
          </a:p>
          <a:p>
            <a:r>
              <a:rPr lang="es-VE" sz="900" b="1" dirty="0"/>
              <a:t>KIT TORNILLO PORTA CORONA RIN</a:t>
            </a:r>
            <a:r>
              <a:rPr lang="x-none" sz="900" b="1" dirty="0"/>
              <a:t>  DE</a:t>
            </a:r>
            <a:r>
              <a:rPr lang="es-VE" sz="900" b="1" dirty="0"/>
              <a:t> PALETA</a:t>
            </a:r>
            <a:endParaRPr lang="x-none" sz="900" b="1" dirty="0"/>
          </a:p>
          <a:p>
            <a:r>
              <a:rPr lang="x-none" sz="900" dirty="0"/>
              <a:t>Medida Universal</a:t>
            </a:r>
          </a:p>
        </p:txBody>
      </p:sp>
      <p:sp>
        <p:nvSpPr>
          <p:cNvPr id="50" name="49 CuadroTexto"/>
          <p:cNvSpPr txBox="1"/>
          <p:nvPr/>
        </p:nvSpPr>
        <p:spPr>
          <a:xfrm>
            <a:off x="1124691" y="5088273"/>
            <a:ext cx="2092424" cy="507831"/>
          </a:xfrm>
          <a:prstGeom prst="rect">
            <a:avLst/>
          </a:prstGeom>
          <a:solidFill>
            <a:srgbClr val="F8F8F8"/>
          </a:solidFill>
          <a:ln cap="rnd" cmpd="dbl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MX" sz="900" u="sng" dirty="0"/>
              <a:t>Descripción</a:t>
            </a:r>
          </a:p>
          <a:p>
            <a:r>
              <a:rPr lang="es-VE" sz="900" b="1" dirty="0"/>
              <a:t>KIT DE REPARACION CALIPER DE FRENO</a:t>
            </a:r>
            <a:endParaRPr lang="x-none" sz="900" b="1" dirty="0"/>
          </a:p>
          <a:p>
            <a:r>
              <a:rPr lang="es-VE" sz="900" dirty="0"/>
              <a:t> </a:t>
            </a:r>
            <a:r>
              <a:rPr lang="x-none" sz="900" dirty="0"/>
              <a:t>Medida para </a:t>
            </a:r>
            <a:r>
              <a:rPr lang="es-VE" sz="900" dirty="0"/>
              <a:t>BERA SOCIALISTA</a:t>
            </a:r>
            <a:endParaRPr lang="x-none" sz="900" dirty="0"/>
          </a:p>
        </p:txBody>
      </p:sp>
      <p:sp>
        <p:nvSpPr>
          <p:cNvPr id="53" name="52 CuadroTexto"/>
          <p:cNvSpPr txBox="1"/>
          <p:nvPr/>
        </p:nvSpPr>
        <p:spPr>
          <a:xfrm>
            <a:off x="6312326" y="4935391"/>
            <a:ext cx="2304256" cy="507831"/>
          </a:xfrm>
          <a:prstGeom prst="rect">
            <a:avLst/>
          </a:prstGeom>
          <a:solidFill>
            <a:srgbClr val="F8F8F8"/>
          </a:solidFill>
          <a:ln cap="rnd" cmpd="dbl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MX" sz="900" u="sng" dirty="0"/>
              <a:t>Descripción</a:t>
            </a:r>
          </a:p>
          <a:p>
            <a:r>
              <a:rPr lang="es-VE" sz="900" b="1" dirty="0"/>
              <a:t>KIT TORNILLO PORTA CORONA RIN DE RAYO</a:t>
            </a:r>
            <a:endParaRPr lang="x-none" sz="900" b="1" dirty="0"/>
          </a:p>
          <a:p>
            <a:r>
              <a:rPr lang="x-none" sz="900" dirty="0"/>
              <a:t>Medida para Rin de Rayo</a:t>
            </a:r>
          </a:p>
        </p:txBody>
      </p:sp>
      <p:pic>
        <p:nvPicPr>
          <p:cNvPr id="54" name="Picture 17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19910" y="3374227"/>
            <a:ext cx="1611714" cy="1556797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14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14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32" b="23001"/>
          <a:stretch/>
        </p:blipFill>
        <p:spPr bwMode="auto">
          <a:xfrm>
            <a:off x="6306791" y="3212976"/>
            <a:ext cx="1543765" cy="1524239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14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Título 1"/>
          <p:cNvSpPr txBox="1">
            <a:spLocks/>
          </p:cNvSpPr>
          <p:nvPr/>
        </p:nvSpPr>
        <p:spPr>
          <a:xfrm>
            <a:off x="1221436" y="476672"/>
            <a:ext cx="1478356" cy="12171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Multi Repuestos</a:t>
            </a:r>
            <a:b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 Los Llanos C.A.</a:t>
            </a:r>
          </a:p>
        </p:txBody>
      </p:sp>
      <p:sp>
        <p:nvSpPr>
          <p:cNvPr id="51" name="Título 1"/>
          <p:cNvSpPr txBox="1">
            <a:spLocks/>
          </p:cNvSpPr>
          <p:nvPr/>
        </p:nvSpPr>
        <p:spPr>
          <a:xfrm>
            <a:off x="3957740" y="764704"/>
            <a:ext cx="1478356" cy="12171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Multi Repuestos</a:t>
            </a:r>
            <a:b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 Los Llanos C.A.</a:t>
            </a:r>
          </a:p>
        </p:txBody>
      </p:sp>
      <p:sp>
        <p:nvSpPr>
          <p:cNvPr id="52" name="Título 1"/>
          <p:cNvSpPr txBox="1">
            <a:spLocks/>
          </p:cNvSpPr>
          <p:nvPr/>
        </p:nvSpPr>
        <p:spPr>
          <a:xfrm>
            <a:off x="6694044" y="771735"/>
            <a:ext cx="1478356" cy="12171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Multi Repuestos</a:t>
            </a:r>
            <a:b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 Los Llanos C.A.</a:t>
            </a:r>
          </a:p>
        </p:txBody>
      </p:sp>
      <p:sp>
        <p:nvSpPr>
          <p:cNvPr id="55" name="Título 1"/>
          <p:cNvSpPr txBox="1">
            <a:spLocks/>
          </p:cNvSpPr>
          <p:nvPr/>
        </p:nvSpPr>
        <p:spPr>
          <a:xfrm>
            <a:off x="6156176" y="2859967"/>
            <a:ext cx="1478356" cy="12171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Multi Repuestos</a:t>
            </a:r>
            <a:b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 Los Llanos C.A.</a:t>
            </a:r>
          </a:p>
        </p:txBody>
      </p:sp>
      <p:sp>
        <p:nvSpPr>
          <p:cNvPr id="56" name="Título 1"/>
          <p:cNvSpPr txBox="1">
            <a:spLocks/>
          </p:cNvSpPr>
          <p:nvPr/>
        </p:nvSpPr>
        <p:spPr>
          <a:xfrm>
            <a:off x="3813724" y="3940087"/>
            <a:ext cx="1478356" cy="12171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Multi Repuestos</a:t>
            </a:r>
            <a:b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 Los Llanos C.A.</a:t>
            </a:r>
          </a:p>
        </p:txBody>
      </p:sp>
      <p:sp>
        <p:nvSpPr>
          <p:cNvPr id="57" name="Título 1"/>
          <p:cNvSpPr txBox="1">
            <a:spLocks/>
          </p:cNvSpPr>
          <p:nvPr/>
        </p:nvSpPr>
        <p:spPr>
          <a:xfrm>
            <a:off x="1149428" y="3436031"/>
            <a:ext cx="1478356" cy="12171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Multi Repuestos</a:t>
            </a:r>
            <a:b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 Los Llanos C.A.</a:t>
            </a:r>
          </a:p>
        </p:txBody>
      </p:sp>
      <p:grpSp>
        <p:nvGrpSpPr>
          <p:cNvPr id="58" name="8 Grupo"/>
          <p:cNvGrpSpPr/>
          <p:nvPr/>
        </p:nvGrpSpPr>
        <p:grpSpPr>
          <a:xfrm>
            <a:off x="2392929" y="5920151"/>
            <a:ext cx="7133627" cy="2227181"/>
            <a:chOff x="2386329" y="5920150"/>
            <a:chExt cx="7133627" cy="2227181"/>
          </a:xfrm>
        </p:grpSpPr>
        <p:sp>
          <p:nvSpPr>
            <p:cNvPr id="59" name="22 Documento"/>
            <p:cNvSpPr/>
            <p:nvPr/>
          </p:nvSpPr>
          <p:spPr>
            <a:xfrm rot="10176519">
              <a:off x="2388791" y="5920150"/>
              <a:ext cx="7043294" cy="1982655"/>
            </a:xfrm>
            <a:prstGeom prst="flowChartDocumen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60" name="23 Documento"/>
            <p:cNvSpPr/>
            <p:nvPr/>
          </p:nvSpPr>
          <p:spPr>
            <a:xfrm rot="10192481">
              <a:off x="2400447" y="5954303"/>
              <a:ext cx="7053924" cy="1982655"/>
            </a:xfrm>
            <a:prstGeom prst="flowChartDocument">
              <a:avLst/>
            </a:prstGeom>
            <a:solidFill>
              <a:srgbClr val="FF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61" name="24 Documento"/>
            <p:cNvSpPr/>
            <p:nvPr/>
          </p:nvSpPr>
          <p:spPr>
            <a:xfrm rot="10193874">
              <a:off x="2386329" y="6164676"/>
              <a:ext cx="7133627" cy="1982655"/>
            </a:xfrm>
            <a:prstGeom prst="flowChartDocument">
              <a:avLst/>
            </a:prstGeom>
            <a:gradFill flip="none" rotWithShape="1">
              <a:gsLst>
                <a:gs pos="0">
                  <a:schemeClr val="tx1">
                    <a:lumMod val="75000"/>
                    <a:lumOff val="25000"/>
                    <a:shade val="30000"/>
                    <a:satMod val="115000"/>
                  </a:schemeClr>
                </a:gs>
                <a:gs pos="50000">
                  <a:schemeClr val="tx1">
                    <a:lumMod val="75000"/>
                    <a:lumOff val="25000"/>
                    <a:shade val="67500"/>
                    <a:satMod val="115000"/>
                  </a:schemeClr>
                </a:gs>
                <a:gs pos="100000">
                  <a:schemeClr val="tx1">
                    <a:lumMod val="75000"/>
                    <a:lumOff val="25000"/>
                    <a:shade val="100000"/>
                    <a:satMod val="115000"/>
                  </a:schemeClr>
                </a:gs>
              </a:gsLst>
              <a:lin ang="8100000" scaled="1"/>
              <a:tileRect/>
            </a:gra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</p:grpSp>
      <p:sp>
        <p:nvSpPr>
          <p:cNvPr id="62" name="21 Rectángulo"/>
          <p:cNvSpPr/>
          <p:nvPr/>
        </p:nvSpPr>
        <p:spPr>
          <a:xfrm>
            <a:off x="17482" y="168884"/>
            <a:ext cx="677108" cy="4824536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vert="vert270"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x-none" sz="3200" b="1" spc="50" dirty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NUESTROS PRODUCTOS</a:t>
            </a:r>
            <a:endParaRPr lang="es-ES" sz="3200" b="1" spc="50" dirty="0">
              <a:ln w="11430"/>
              <a:solidFill>
                <a:srgbClr val="FF000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64" name="Documento 6"/>
          <p:cNvSpPr/>
          <p:nvPr/>
        </p:nvSpPr>
        <p:spPr>
          <a:xfrm>
            <a:off x="3663569" y="-7096"/>
            <a:ext cx="5480431" cy="764704"/>
          </a:xfrm>
          <a:prstGeom prst="flowChartDocument">
            <a:avLst/>
          </a:prstGeom>
          <a:solidFill>
            <a:schemeClr val="tx2">
              <a:lumMod val="75000"/>
              <a:alpha val="74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VE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KIT</a:t>
            </a:r>
          </a:p>
        </p:txBody>
      </p:sp>
    </p:spTree>
    <p:extLst>
      <p:ext uri="{BB962C8B-B14F-4D97-AF65-F5344CB8AC3E}">
        <p14:creationId xmlns:p14="http://schemas.microsoft.com/office/powerpoint/2010/main" val="7748781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00" t="35300" r="32151" b="22700"/>
          <a:stretch/>
        </p:blipFill>
        <p:spPr>
          <a:xfrm>
            <a:off x="3057247" y="3551604"/>
            <a:ext cx="1657382" cy="1526757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43" name="49 CuadroTexto"/>
          <p:cNvSpPr txBox="1"/>
          <p:nvPr/>
        </p:nvSpPr>
        <p:spPr>
          <a:xfrm>
            <a:off x="3132947" y="2468055"/>
            <a:ext cx="1711531" cy="646331"/>
          </a:xfrm>
          <a:prstGeom prst="rect">
            <a:avLst/>
          </a:prstGeom>
          <a:solidFill>
            <a:srgbClr val="F8F8F8"/>
          </a:solidFill>
          <a:ln cap="rnd" cmpd="dbl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MX" sz="900" b="1" dirty="0">
                <a:solidFill>
                  <a:schemeClr val="tx1"/>
                </a:solidFill>
              </a:rPr>
              <a:t>Descripción</a:t>
            </a:r>
          </a:p>
          <a:p>
            <a:r>
              <a:rPr lang="es-VE" sz="900" b="1" dirty="0">
                <a:solidFill>
                  <a:schemeClr val="tx1"/>
                </a:solidFill>
              </a:rPr>
              <a:t>KIT DE REPARACIÒN CARBURADOR</a:t>
            </a:r>
            <a:endParaRPr lang="x-none" sz="900" b="1" dirty="0">
              <a:solidFill>
                <a:schemeClr val="tx1"/>
              </a:solidFill>
            </a:endParaRPr>
          </a:p>
          <a:p>
            <a:r>
              <a:rPr lang="x-none" sz="900" dirty="0">
                <a:solidFill>
                  <a:schemeClr val="tx1"/>
                </a:solidFill>
              </a:rPr>
              <a:t>Medida </a:t>
            </a:r>
            <a:r>
              <a:rPr lang="es-MX" sz="900" dirty="0">
                <a:solidFill>
                  <a:schemeClr val="tx1"/>
                </a:solidFill>
              </a:rPr>
              <a:t>PARA CG-150</a:t>
            </a:r>
            <a:endParaRPr lang="x-none" sz="900" dirty="0">
              <a:solidFill>
                <a:schemeClr val="tx1"/>
              </a:solidFill>
            </a:endParaRP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4"/>
          <a:srcRect l="4641" t="4135" r="6152" b="7298"/>
          <a:stretch/>
        </p:blipFill>
        <p:spPr>
          <a:xfrm>
            <a:off x="6927217" y="765580"/>
            <a:ext cx="1932879" cy="148926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5"/>
          <a:srcRect l="3904" r="2940"/>
          <a:stretch/>
        </p:blipFill>
        <p:spPr>
          <a:xfrm rot="16200000">
            <a:off x="1094866" y="3426503"/>
            <a:ext cx="1315121" cy="173196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45" t="4182" r="4542" b="4184"/>
          <a:stretch/>
        </p:blipFill>
        <p:spPr>
          <a:xfrm>
            <a:off x="5600198" y="3525620"/>
            <a:ext cx="1576206" cy="117049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7"/>
          <a:srcRect l="3129" r="4640"/>
          <a:stretch/>
        </p:blipFill>
        <p:spPr>
          <a:xfrm>
            <a:off x="3150391" y="954574"/>
            <a:ext cx="1488516" cy="139939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500" y="817530"/>
            <a:ext cx="1943611" cy="143895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2" name="Imagen 31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190" b="28417"/>
          <a:stretch/>
        </p:blipFill>
        <p:spPr>
          <a:xfrm>
            <a:off x="26717" y="6107910"/>
            <a:ext cx="3160379" cy="806692"/>
          </a:xfrm>
          <a:prstGeom prst="rect">
            <a:avLst/>
          </a:prstGeom>
        </p:spPr>
      </p:pic>
      <p:cxnSp>
        <p:nvCxnSpPr>
          <p:cNvPr id="5" name="4 Conector recto"/>
          <p:cNvCxnSpPr/>
          <p:nvPr/>
        </p:nvCxnSpPr>
        <p:spPr>
          <a:xfrm>
            <a:off x="3583551" y="1"/>
            <a:ext cx="0" cy="69985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" name="5 Conector recto"/>
          <p:cNvCxnSpPr/>
          <p:nvPr/>
        </p:nvCxnSpPr>
        <p:spPr>
          <a:xfrm>
            <a:off x="3511543" y="-1"/>
            <a:ext cx="0" cy="6998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1" name="40 CuadroTexto"/>
          <p:cNvSpPr txBox="1"/>
          <p:nvPr/>
        </p:nvSpPr>
        <p:spPr>
          <a:xfrm>
            <a:off x="973313" y="2492895"/>
            <a:ext cx="2077281" cy="507831"/>
          </a:xfrm>
          <a:prstGeom prst="rect">
            <a:avLst/>
          </a:prstGeom>
          <a:solidFill>
            <a:srgbClr val="F8F8F8"/>
          </a:solidFill>
          <a:ln cap="rnd" cmpd="dbl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MX" sz="900" u="sng" dirty="0"/>
              <a:t>Descripción</a:t>
            </a:r>
          </a:p>
          <a:p>
            <a:r>
              <a:rPr lang="es-VE" sz="900" b="1" dirty="0"/>
              <a:t>KIT REPARACION  BOMBA DE FRENO</a:t>
            </a:r>
            <a:endParaRPr lang="x-none" sz="900" b="1" dirty="0"/>
          </a:p>
          <a:p>
            <a:r>
              <a:rPr lang="es-VE" sz="900" dirty="0"/>
              <a:t>Medida</a:t>
            </a:r>
            <a:r>
              <a:rPr lang="x-none" sz="900" dirty="0"/>
              <a:t> para  Universal</a:t>
            </a:r>
          </a:p>
        </p:txBody>
      </p:sp>
      <p:sp>
        <p:nvSpPr>
          <p:cNvPr id="42" name="41 CuadroTexto"/>
          <p:cNvSpPr txBox="1"/>
          <p:nvPr/>
        </p:nvSpPr>
        <p:spPr>
          <a:xfrm>
            <a:off x="3202824" y="5245746"/>
            <a:ext cx="2016222" cy="507831"/>
          </a:xfrm>
          <a:prstGeom prst="rect">
            <a:avLst/>
          </a:prstGeom>
          <a:solidFill>
            <a:srgbClr val="F8F8F8"/>
          </a:solidFill>
          <a:ln cap="rnd" cmpd="dbl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MX" sz="900" u="sng" dirty="0"/>
              <a:t>Descripción</a:t>
            </a:r>
          </a:p>
          <a:p>
            <a:r>
              <a:rPr lang="es-VE" sz="900" b="1" dirty="0"/>
              <a:t>KIT  ROLINES DE LA CREMAYERA </a:t>
            </a:r>
          </a:p>
          <a:p>
            <a:r>
              <a:rPr lang="x-none" sz="900" b="1" dirty="0"/>
              <a:t>Medida: </a:t>
            </a:r>
            <a:r>
              <a:rPr lang="es-VE" sz="900" b="1" dirty="0"/>
              <a:t>CG-200/TX-200</a:t>
            </a:r>
          </a:p>
        </p:txBody>
      </p:sp>
      <p:sp>
        <p:nvSpPr>
          <p:cNvPr id="46" name="45 CuadroTexto"/>
          <p:cNvSpPr txBox="1"/>
          <p:nvPr/>
        </p:nvSpPr>
        <p:spPr>
          <a:xfrm>
            <a:off x="5447049" y="5104929"/>
            <a:ext cx="1861255" cy="507831"/>
          </a:xfrm>
          <a:prstGeom prst="rect">
            <a:avLst/>
          </a:prstGeom>
          <a:solidFill>
            <a:srgbClr val="F8F8F8"/>
          </a:solidFill>
          <a:ln cap="rnd" cmpd="dbl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MX" sz="900" u="sng" dirty="0"/>
              <a:t>Descripción</a:t>
            </a:r>
          </a:p>
          <a:p>
            <a:r>
              <a:rPr lang="es-VE" sz="900" b="1" dirty="0"/>
              <a:t>KIT  ESTOPERAS PARA MOTOR</a:t>
            </a:r>
            <a:r>
              <a:rPr lang="es-VE" sz="900" dirty="0"/>
              <a:t> </a:t>
            </a:r>
            <a:endParaRPr lang="x-none" sz="900" dirty="0"/>
          </a:p>
          <a:p>
            <a:r>
              <a:rPr lang="x-none" sz="900" dirty="0"/>
              <a:t>Medida para CG-150</a:t>
            </a:r>
          </a:p>
        </p:txBody>
      </p:sp>
      <p:sp>
        <p:nvSpPr>
          <p:cNvPr id="50" name="49 CuadroTexto"/>
          <p:cNvSpPr txBox="1"/>
          <p:nvPr/>
        </p:nvSpPr>
        <p:spPr>
          <a:xfrm>
            <a:off x="5097653" y="2412698"/>
            <a:ext cx="1711531" cy="507831"/>
          </a:xfrm>
          <a:prstGeom prst="rect">
            <a:avLst/>
          </a:prstGeom>
          <a:solidFill>
            <a:srgbClr val="F8F8F8"/>
          </a:solidFill>
          <a:ln cap="rnd" cmpd="dbl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MX" sz="900" b="1" dirty="0">
                <a:solidFill>
                  <a:schemeClr val="tx1"/>
                </a:solidFill>
              </a:rPr>
              <a:t>Descripción</a:t>
            </a:r>
          </a:p>
          <a:p>
            <a:r>
              <a:rPr lang="es-VE" sz="900" b="1" dirty="0">
                <a:solidFill>
                  <a:schemeClr val="tx1"/>
                </a:solidFill>
              </a:rPr>
              <a:t>KIT DE PEDAL DE ARRANQUE</a:t>
            </a:r>
            <a:endParaRPr lang="x-none" sz="900" b="1" dirty="0">
              <a:solidFill>
                <a:schemeClr val="tx1"/>
              </a:solidFill>
            </a:endParaRPr>
          </a:p>
          <a:p>
            <a:r>
              <a:rPr lang="x-none" sz="900" dirty="0">
                <a:solidFill>
                  <a:schemeClr val="tx1"/>
                </a:solidFill>
              </a:rPr>
              <a:t>Medida Universal</a:t>
            </a:r>
          </a:p>
        </p:txBody>
      </p:sp>
      <p:sp>
        <p:nvSpPr>
          <p:cNvPr id="53" name="52 CuadroTexto"/>
          <p:cNvSpPr txBox="1"/>
          <p:nvPr/>
        </p:nvSpPr>
        <p:spPr>
          <a:xfrm>
            <a:off x="7109627" y="2386869"/>
            <a:ext cx="1711531" cy="507831"/>
          </a:xfrm>
          <a:prstGeom prst="rect">
            <a:avLst/>
          </a:prstGeom>
          <a:solidFill>
            <a:srgbClr val="F8F8F8"/>
          </a:solidFill>
          <a:ln cap="rnd" cmpd="dbl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MX" sz="900" u="sng" dirty="0"/>
              <a:t>Descripción</a:t>
            </a:r>
          </a:p>
          <a:p>
            <a:r>
              <a:rPr lang="es-MX" sz="900" b="1" dirty="0"/>
              <a:t>KIT TAPON TANQUE ACEITE</a:t>
            </a:r>
            <a:endParaRPr lang="x-none" sz="900" b="1" dirty="0"/>
          </a:p>
          <a:p>
            <a:r>
              <a:rPr lang="es-VE" sz="900" dirty="0"/>
              <a:t>Medida</a:t>
            </a:r>
            <a:r>
              <a:rPr lang="x-none" sz="900" dirty="0"/>
              <a:t> Universal</a:t>
            </a:r>
          </a:p>
        </p:txBody>
      </p:sp>
      <p:sp>
        <p:nvSpPr>
          <p:cNvPr id="54" name="53 CuadroTexto"/>
          <p:cNvSpPr txBox="1"/>
          <p:nvPr/>
        </p:nvSpPr>
        <p:spPr>
          <a:xfrm>
            <a:off x="1069036" y="5297433"/>
            <a:ext cx="1711531" cy="507831"/>
          </a:xfrm>
          <a:prstGeom prst="rect">
            <a:avLst/>
          </a:prstGeom>
          <a:solidFill>
            <a:srgbClr val="F8F8F8"/>
          </a:solidFill>
          <a:ln cap="rnd" cmpd="dbl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MX" sz="900" u="sng" dirty="0"/>
              <a:t>Descripción</a:t>
            </a:r>
          </a:p>
          <a:p>
            <a:r>
              <a:rPr lang="es-MX" sz="900" b="1" dirty="0"/>
              <a:t>KIT  RETEN  TRANCA PIÑON</a:t>
            </a:r>
            <a:endParaRPr lang="x-none" sz="900" b="1" dirty="0"/>
          </a:p>
          <a:p>
            <a:r>
              <a:rPr lang="x-none" sz="900" dirty="0"/>
              <a:t>Medida Universal</a:t>
            </a:r>
          </a:p>
        </p:txBody>
      </p:sp>
      <p:pic>
        <p:nvPicPr>
          <p:cNvPr id="49" name="Picture 14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87113" y="915521"/>
            <a:ext cx="1329981" cy="134333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14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Título 1"/>
          <p:cNvSpPr txBox="1">
            <a:spLocks/>
          </p:cNvSpPr>
          <p:nvPr/>
        </p:nvSpPr>
        <p:spPr>
          <a:xfrm>
            <a:off x="7270108" y="836712"/>
            <a:ext cx="1478356" cy="12171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Multi Repuestos</a:t>
            </a:r>
            <a:b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 Los Llanos C.A.</a:t>
            </a:r>
          </a:p>
        </p:txBody>
      </p:sp>
      <p:sp>
        <p:nvSpPr>
          <p:cNvPr id="55" name="Título 1"/>
          <p:cNvSpPr txBox="1">
            <a:spLocks/>
          </p:cNvSpPr>
          <p:nvPr/>
        </p:nvSpPr>
        <p:spPr>
          <a:xfrm>
            <a:off x="5148064" y="989112"/>
            <a:ext cx="1478356" cy="12171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Multi Repuestos</a:t>
            </a:r>
            <a:b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 Los Llanos C.A.</a:t>
            </a:r>
          </a:p>
        </p:txBody>
      </p:sp>
      <p:sp>
        <p:nvSpPr>
          <p:cNvPr id="56" name="Título 1"/>
          <p:cNvSpPr txBox="1">
            <a:spLocks/>
          </p:cNvSpPr>
          <p:nvPr/>
        </p:nvSpPr>
        <p:spPr>
          <a:xfrm>
            <a:off x="2987824" y="908720"/>
            <a:ext cx="1478356" cy="12171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Multi Repuestos</a:t>
            </a:r>
            <a:b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 Los Llanos C.A.</a:t>
            </a:r>
          </a:p>
        </p:txBody>
      </p:sp>
      <p:sp>
        <p:nvSpPr>
          <p:cNvPr id="57" name="Título 1"/>
          <p:cNvSpPr txBox="1">
            <a:spLocks/>
          </p:cNvSpPr>
          <p:nvPr/>
        </p:nvSpPr>
        <p:spPr>
          <a:xfrm>
            <a:off x="1005412" y="915751"/>
            <a:ext cx="1478356" cy="12171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Multi Repuestos</a:t>
            </a:r>
            <a:b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 Los Llanos C.A.</a:t>
            </a:r>
          </a:p>
        </p:txBody>
      </p:sp>
      <p:sp>
        <p:nvSpPr>
          <p:cNvPr id="58" name="Título 1"/>
          <p:cNvSpPr txBox="1">
            <a:spLocks/>
          </p:cNvSpPr>
          <p:nvPr/>
        </p:nvSpPr>
        <p:spPr>
          <a:xfrm>
            <a:off x="868753" y="3483878"/>
            <a:ext cx="1653211" cy="15771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Multi Repuestos</a:t>
            </a:r>
            <a:b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 Los Llanos C.A.</a:t>
            </a:r>
          </a:p>
        </p:txBody>
      </p:sp>
      <p:sp>
        <p:nvSpPr>
          <p:cNvPr id="59" name="Título 1"/>
          <p:cNvSpPr txBox="1">
            <a:spLocks/>
          </p:cNvSpPr>
          <p:nvPr/>
        </p:nvSpPr>
        <p:spPr>
          <a:xfrm>
            <a:off x="3200902" y="3634925"/>
            <a:ext cx="1478356" cy="12171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Multi Repuestos</a:t>
            </a:r>
            <a:b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 Los Llanos C.A.</a:t>
            </a:r>
          </a:p>
        </p:txBody>
      </p:sp>
      <p:sp>
        <p:nvSpPr>
          <p:cNvPr id="60" name="Título 1"/>
          <p:cNvSpPr txBox="1">
            <a:spLocks/>
          </p:cNvSpPr>
          <p:nvPr/>
        </p:nvSpPr>
        <p:spPr>
          <a:xfrm>
            <a:off x="5505158" y="3483878"/>
            <a:ext cx="1478356" cy="12171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Multi Repuestos</a:t>
            </a:r>
            <a:b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 Los Llanos C.A.</a:t>
            </a:r>
          </a:p>
        </p:txBody>
      </p:sp>
      <p:grpSp>
        <p:nvGrpSpPr>
          <p:cNvPr id="61" name="8 Grupo"/>
          <p:cNvGrpSpPr/>
          <p:nvPr/>
        </p:nvGrpSpPr>
        <p:grpSpPr>
          <a:xfrm>
            <a:off x="2392929" y="5920151"/>
            <a:ext cx="7133627" cy="2227181"/>
            <a:chOff x="2386329" y="5920150"/>
            <a:chExt cx="7133627" cy="2227181"/>
          </a:xfrm>
        </p:grpSpPr>
        <p:sp>
          <p:nvSpPr>
            <p:cNvPr id="62" name="22 Documento"/>
            <p:cNvSpPr/>
            <p:nvPr/>
          </p:nvSpPr>
          <p:spPr>
            <a:xfrm rot="10176519">
              <a:off x="2388791" y="5920150"/>
              <a:ext cx="7043294" cy="1982655"/>
            </a:xfrm>
            <a:prstGeom prst="flowChartDocumen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63" name="23 Documento"/>
            <p:cNvSpPr/>
            <p:nvPr/>
          </p:nvSpPr>
          <p:spPr>
            <a:xfrm rot="10192481">
              <a:off x="2400447" y="5954303"/>
              <a:ext cx="7053924" cy="1982655"/>
            </a:xfrm>
            <a:prstGeom prst="flowChartDocument">
              <a:avLst/>
            </a:prstGeom>
            <a:solidFill>
              <a:srgbClr val="FF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64" name="24 Documento"/>
            <p:cNvSpPr/>
            <p:nvPr/>
          </p:nvSpPr>
          <p:spPr>
            <a:xfrm rot="10193874">
              <a:off x="2386329" y="6164676"/>
              <a:ext cx="7133627" cy="1982655"/>
            </a:xfrm>
            <a:prstGeom prst="flowChartDocument">
              <a:avLst/>
            </a:prstGeom>
            <a:gradFill flip="none" rotWithShape="1">
              <a:gsLst>
                <a:gs pos="0">
                  <a:schemeClr val="tx1">
                    <a:lumMod val="75000"/>
                    <a:lumOff val="25000"/>
                    <a:shade val="30000"/>
                    <a:satMod val="115000"/>
                  </a:schemeClr>
                </a:gs>
                <a:gs pos="50000">
                  <a:schemeClr val="tx1">
                    <a:lumMod val="75000"/>
                    <a:lumOff val="25000"/>
                    <a:shade val="67500"/>
                    <a:satMod val="115000"/>
                  </a:schemeClr>
                </a:gs>
                <a:gs pos="100000">
                  <a:schemeClr val="tx1">
                    <a:lumMod val="75000"/>
                    <a:lumOff val="25000"/>
                    <a:shade val="100000"/>
                    <a:satMod val="115000"/>
                  </a:schemeClr>
                </a:gs>
              </a:gsLst>
              <a:lin ang="8100000" scaled="1"/>
              <a:tileRect/>
            </a:gra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</p:grpSp>
      <p:sp>
        <p:nvSpPr>
          <p:cNvPr id="66" name="21 Rectángulo"/>
          <p:cNvSpPr/>
          <p:nvPr/>
        </p:nvSpPr>
        <p:spPr>
          <a:xfrm>
            <a:off x="17482" y="168884"/>
            <a:ext cx="677108" cy="4824536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vert="vert270"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x-none" sz="3200" b="1" spc="50" dirty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NUESTROS PRODUCTOS</a:t>
            </a:r>
            <a:endParaRPr lang="es-ES" sz="3200" b="1" spc="50" dirty="0">
              <a:ln w="11430"/>
              <a:solidFill>
                <a:srgbClr val="FF000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68" name="Documento 6"/>
          <p:cNvSpPr/>
          <p:nvPr/>
        </p:nvSpPr>
        <p:spPr>
          <a:xfrm>
            <a:off x="3655559" y="-6963"/>
            <a:ext cx="5480431" cy="764704"/>
          </a:xfrm>
          <a:prstGeom prst="flowChartDocument">
            <a:avLst/>
          </a:prstGeom>
          <a:solidFill>
            <a:schemeClr val="tx2">
              <a:lumMod val="75000"/>
              <a:alpha val="74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VE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KIT</a:t>
            </a:r>
          </a:p>
        </p:txBody>
      </p:sp>
    </p:spTree>
    <p:extLst>
      <p:ext uri="{BB962C8B-B14F-4D97-AF65-F5344CB8AC3E}">
        <p14:creationId xmlns:p14="http://schemas.microsoft.com/office/powerpoint/2010/main" val="14549107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542460" y="4179628"/>
            <a:ext cx="1890428" cy="139312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9881" y="756409"/>
            <a:ext cx="1676400" cy="200025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4"/>
          <a:srcRect l="6283" r="3669" b="104"/>
          <a:stretch/>
        </p:blipFill>
        <p:spPr>
          <a:xfrm rot="10800000">
            <a:off x="7032090" y="735937"/>
            <a:ext cx="1487371" cy="232599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6429" y="4014247"/>
            <a:ext cx="1674223" cy="1857819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4025565" y="744735"/>
            <a:ext cx="2027240" cy="218805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6" name="Imagen 25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190" b="28417"/>
          <a:stretch/>
        </p:blipFill>
        <p:spPr>
          <a:xfrm>
            <a:off x="26717" y="6107910"/>
            <a:ext cx="3160379" cy="806692"/>
          </a:xfrm>
          <a:prstGeom prst="rect">
            <a:avLst/>
          </a:prstGeom>
        </p:spPr>
      </p:pic>
      <p:cxnSp>
        <p:nvCxnSpPr>
          <p:cNvPr id="5" name="4 Conector recto"/>
          <p:cNvCxnSpPr/>
          <p:nvPr/>
        </p:nvCxnSpPr>
        <p:spPr>
          <a:xfrm>
            <a:off x="3583551" y="1"/>
            <a:ext cx="0" cy="69985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" name="5 Conector recto"/>
          <p:cNvCxnSpPr/>
          <p:nvPr/>
        </p:nvCxnSpPr>
        <p:spPr>
          <a:xfrm>
            <a:off x="3511543" y="-1"/>
            <a:ext cx="0" cy="6998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1" name="40 CuadroTexto"/>
          <p:cNvSpPr txBox="1"/>
          <p:nvPr/>
        </p:nvSpPr>
        <p:spPr>
          <a:xfrm>
            <a:off x="1371680" y="2883263"/>
            <a:ext cx="1832039" cy="646331"/>
          </a:xfrm>
          <a:prstGeom prst="rect">
            <a:avLst/>
          </a:prstGeom>
          <a:solidFill>
            <a:srgbClr val="F8F8F8"/>
          </a:solidFill>
          <a:ln cap="rnd" cmpd="dbl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MX" sz="900" u="sng" dirty="0"/>
              <a:t>Descripción</a:t>
            </a:r>
          </a:p>
          <a:p>
            <a:r>
              <a:rPr lang="es-VE" sz="900" b="1" dirty="0"/>
              <a:t>KIT DE EMPACADURA COMPLETO </a:t>
            </a:r>
          </a:p>
          <a:p>
            <a:r>
              <a:rPr lang="es-MX" sz="900" b="1" dirty="0"/>
              <a:t>(PRESENTACIÓN GRIS Y VERDE )</a:t>
            </a:r>
            <a:endParaRPr lang="es-VE" sz="900" b="1" dirty="0"/>
          </a:p>
          <a:p>
            <a:r>
              <a:rPr lang="es-VE" sz="900" dirty="0"/>
              <a:t>Medida para OWEN - 2014</a:t>
            </a:r>
          </a:p>
        </p:txBody>
      </p:sp>
      <p:sp>
        <p:nvSpPr>
          <p:cNvPr id="42" name="41 CuadroTexto"/>
          <p:cNvSpPr txBox="1"/>
          <p:nvPr/>
        </p:nvSpPr>
        <p:spPr>
          <a:xfrm>
            <a:off x="4171299" y="2996952"/>
            <a:ext cx="1738803" cy="784830"/>
          </a:xfrm>
          <a:prstGeom prst="rect">
            <a:avLst/>
          </a:prstGeom>
          <a:solidFill>
            <a:srgbClr val="F8F8F8"/>
          </a:solidFill>
          <a:ln cap="rnd" cmpd="dbl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MX" sz="900" u="sng" dirty="0"/>
              <a:t>Descripción</a:t>
            </a:r>
            <a:r>
              <a:rPr lang="es-MX" sz="900" dirty="0"/>
              <a:t> </a:t>
            </a:r>
          </a:p>
          <a:p>
            <a:r>
              <a:rPr lang="es-VE" sz="900" b="1" dirty="0"/>
              <a:t>KIT EMPACADURA COMPLETO (PRESENTACION EN GRIS Y VERDE )</a:t>
            </a:r>
          </a:p>
          <a:p>
            <a:r>
              <a:rPr lang="es-VE" sz="900" dirty="0"/>
              <a:t>Medida para CG -150 </a:t>
            </a:r>
          </a:p>
        </p:txBody>
      </p:sp>
      <p:sp>
        <p:nvSpPr>
          <p:cNvPr id="46" name="45 CuadroTexto"/>
          <p:cNvSpPr txBox="1"/>
          <p:nvPr/>
        </p:nvSpPr>
        <p:spPr>
          <a:xfrm>
            <a:off x="7020272" y="3068960"/>
            <a:ext cx="1861255" cy="646331"/>
          </a:xfrm>
          <a:prstGeom prst="rect">
            <a:avLst/>
          </a:prstGeom>
          <a:solidFill>
            <a:srgbClr val="F8F8F8"/>
          </a:solidFill>
          <a:ln cap="rnd" cmpd="dbl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MX" sz="900" u="sng" dirty="0"/>
              <a:t>Descripción</a:t>
            </a:r>
          </a:p>
          <a:p>
            <a:r>
              <a:rPr lang="es-VE" sz="900" b="1" dirty="0"/>
              <a:t>KIT EMPACADURA COMPLETO (PRESENTACION GRIS Y VERDE)</a:t>
            </a:r>
            <a:endParaRPr lang="es-MX" sz="900" b="1" dirty="0"/>
          </a:p>
          <a:p>
            <a:r>
              <a:rPr lang="es-VE" sz="900" dirty="0"/>
              <a:t> Medida para CG -150</a:t>
            </a:r>
          </a:p>
        </p:txBody>
      </p:sp>
      <p:sp>
        <p:nvSpPr>
          <p:cNvPr id="40" name="45 CuadroTexto"/>
          <p:cNvSpPr txBox="1"/>
          <p:nvPr/>
        </p:nvSpPr>
        <p:spPr>
          <a:xfrm>
            <a:off x="2782753" y="4665910"/>
            <a:ext cx="1861255" cy="784830"/>
          </a:xfrm>
          <a:prstGeom prst="rect">
            <a:avLst/>
          </a:prstGeom>
          <a:solidFill>
            <a:srgbClr val="F8F8F8"/>
          </a:solidFill>
          <a:ln cap="rnd" cmpd="dbl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MX" sz="900" u="sng" dirty="0">
                <a:solidFill>
                  <a:schemeClr val="tx1"/>
                </a:solidFill>
              </a:rPr>
              <a:t>Descripción</a:t>
            </a:r>
          </a:p>
          <a:p>
            <a:r>
              <a:rPr lang="es-VE" sz="900" b="1" dirty="0">
                <a:solidFill>
                  <a:schemeClr val="tx1"/>
                </a:solidFill>
              </a:rPr>
              <a:t>KIT EMPACADURA COMPLETO  MOTOR DE PESA</a:t>
            </a:r>
          </a:p>
          <a:p>
            <a:r>
              <a:rPr lang="es-VE" sz="900" b="1" dirty="0">
                <a:solidFill>
                  <a:schemeClr val="tx1"/>
                </a:solidFill>
              </a:rPr>
              <a:t>(PRESENTACION EN VERDE Y GRIS)</a:t>
            </a:r>
            <a:endParaRPr lang="es-MX" sz="900" b="1" dirty="0">
              <a:solidFill>
                <a:schemeClr val="tx1"/>
              </a:solidFill>
            </a:endParaRPr>
          </a:p>
          <a:p>
            <a:r>
              <a:rPr lang="es-VE" sz="900" dirty="0">
                <a:solidFill>
                  <a:schemeClr val="tx1"/>
                </a:solidFill>
              </a:rPr>
              <a:t> Medida para Motor de Pesa </a:t>
            </a:r>
          </a:p>
        </p:txBody>
      </p:sp>
      <p:sp>
        <p:nvSpPr>
          <p:cNvPr id="47" name="45 CuadroTexto"/>
          <p:cNvSpPr txBox="1"/>
          <p:nvPr/>
        </p:nvSpPr>
        <p:spPr>
          <a:xfrm>
            <a:off x="6442016" y="4634530"/>
            <a:ext cx="1656184" cy="923330"/>
          </a:xfrm>
          <a:prstGeom prst="rect">
            <a:avLst/>
          </a:prstGeom>
          <a:solidFill>
            <a:srgbClr val="F8F8F8"/>
          </a:solidFill>
          <a:ln cap="rnd" cmpd="dbl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MX" sz="900" u="sng" dirty="0">
                <a:solidFill>
                  <a:schemeClr val="tx1"/>
                </a:solidFill>
              </a:rPr>
              <a:t>Descripción</a:t>
            </a:r>
          </a:p>
          <a:p>
            <a:r>
              <a:rPr lang="es-VE" sz="900" b="1" dirty="0">
                <a:solidFill>
                  <a:schemeClr val="tx1"/>
                </a:solidFill>
              </a:rPr>
              <a:t>KIT EMPACADURA COMPLETO</a:t>
            </a:r>
          </a:p>
          <a:p>
            <a:r>
              <a:rPr lang="es-VE" sz="900" b="1" dirty="0">
                <a:solidFill>
                  <a:schemeClr val="tx1"/>
                </a:solidFill>
              </a:rPr>
              <a:t>(PRESENTACION EN  GRIS Y VERDE )</a:t>
            </a:r>
            <a:endParaRPr lang="es-MX" sz="900" b="1" dirty="0">
              <a:solidFill>
                <a:schemeClr val="tx1"/>
              </a:solidFill>
            </a:endParaRPr>
          </a:p>
          <a:p>
            <a:r>
              <a:rPr lang="es-VE" sz="900" dirty="0">
                <a:solidFill>
                  <a:schemeClr val="tx1"/>
                </a:solidFill>
              </a:rPr>
              <a:t> Medida para Scooter </a:t>
            </a:r>
          </a:p>
          <a:p>
            <a:r>
              <a:rPr lang="es-VE" sz="900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45" name="Título 1"/>
          <p:cNvSpPr txBox="1">
            <a:spLocks/>
          </p:cNvSpPr>
          <p:nvPr/>
        </p:nvSpPr>
        <p:spPr>
          <a:xfrm>
            <a:off x="4781819" y="4260748"/>
            <a:ext cx="1478356" cy="12171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Multi Repuestos</a:t>
            </a:r>
            <a:b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 Los Llanos C.A.</a:t>
            </a:r>
          </a:p>
        </p:txBody>
      </p:sp>
      <p:sp>
        <p:nvSpPr>
          <p:cNvPr id="51" name="Título 1"/>
          <p:cNvSpPr txBox="1">
            <a:spLocks/>
          </p:cNvSpPr>
          <p:nvPr/>
        </p:nvSpPr>
        <p:spPr>
          <a:xfrm>
            <a:off x="4283968" y="1844824"/>
            <a:ext cx="1478356" cy="12171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Multi Repuestos</a:t>
            </a:r>
            <a:b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 Los Llanos C.A.</a:t>
            </a:r>
          </a:p>
        </p:txBody>
      </p:sp>
      <p:sp>
        <p:nvSpPr>
          <p:cNvPr id="52" name="Título 1"/>
          <p:cNvSpPr txBox="1">
            <a:spLocks/>
          </p:cNvSpPr>
          <p:nvPr/>
        </p:nvSpPr>
        <p:spPr>
          <a:xfrm>
            <a:off x="1475656" y="1700808"/>
            <a:ext cx="1478356" cy="12171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Multi Repuestos</a:t>
            </a:r>
            <a:b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 Los Llanos C.A.</a:t>
            </a:r>
          </a:p>
        </p:txBody>
      </p:sp>
      <p:sp>
        <p:nvSpPr>
          <p:cNvPr id="53" name="Título 1"/>
          <p:cNvSpPr txBox="1">
            <a:spLocks/>
          </p:cNvSpPr>
          <p:nvPr/>
        </p:nvSpPr>
        <p:spPr>
          <a:xfrm>
            <a:off x="7270108" y="1853208"/>
            <a:ext cx="1478356" cy="12171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Multi Repuestos</a:t>
            </a:r>
            <a:b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 Los Llanos C.A.</a:t>
            </a:r>
          </a:p>
        </p:txBody>
      </p:sp>
      <p:grpSp>
        <p:nvGrpSpPr>
          <p:cNvPr id="55" name="8 Grupo"/>
          <p:cNvGrpSpPr/>
          <p:nvPr/>
        </p:nvGrpSpPr>
        <p:grpSpPr>
          <a:xfrm>
            <a:off x="2392929" y="5920151"/>
            <a:ext cx="7133627" cy="2227181"/>
            <a:chOff x="2386329" y="5920150"/>
            <a:chExt cx="7133627" cy="2227181"/>
          </a:xfrm>
        </p:grpSpPr>
        <p:sp>
          <p:nvSpPr>
            <p:cNvPr id="56" name="22 Documento"/>
            <p:cNvSpPr/>
            <p:nvPr/>
          </p:nvSpPr>
          <p:spPr>
            <a:xfrm rot="10176519">
              <a:off x="2388791" y="5920150"/>
              <a:ext cx="7043294" cy="1982655"/>
            </a:xfrm>
            <a:prstGeom prst="flowChartDocumen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57" name="23 Documento"/>
            <p:cNvSpPr/>
            <p:nvPr/>
          </p:nvSpPr>
          <p:spPr>
            <a:xfrm rot="10192481">
              <a:off x="2400447" y="5954303"/>
              <a:ext cx="7053924" cy="1982655"/>
            </a:xfrm>
            <a:prstGeom prst="flowChartDocument">
              <a:avLst/>
            </a:prstGeom>
            <a:solidFill>
              <a:srgbClr val="FF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58" name="24 Documento"/>
            <p:cNvSpPr/>
            <p:nvPr/>
          </p:nvSpPr>
          <p:spPr>
            <a:xfrm rot="10193874">
              <a:off x="2386329" y="6164676"/>
              <a:ext cx="7133627" cy="1982655"/>
            </a:xfrm>
            <a:prstGeom prst="flowChartDocument">
              <a:avLst/>
            </a:prstGeom>
            <a:gradFill flip="none" rotWithShape="1">
              <a:gsLst>
                <a:gs pos="0">
                  <a:schemeClr val="tx1">
                    <a:lumMod val="75000"/>
                    <a:lumOff val="25000"/>
                    <a:shade val="30000"/>
                    <a:satMod val="115000"/>
                  </a:schemeClr>
                </a:gs>
                <a:gs pos="50000">
                  <a:schemeClr val="tx1">
                    <a:lumMod val="75000"/>
                    <a:lumOff val="25000"/>
                    <a:shade val="67500"/>
                    <a:satMod val="115000"/>
                  </a:schemeClr>
                </a:gs>
                <a:gs pos="100000">
                  <a:schemeClr val="tx1">
                    <a:lumMod val="75000"/>
                    <a:lumOff val="25000"/>
                    <a:shade val="100000"/>
                    <a:satMod val="115000"/>
                  </a:schemeClr>
                </a:gs>
              </a:gsLst>
              <a:lin ang="8100000" scaled="1"/>
              <a:tileRect/>
            </a:gra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</p:grpSp>
      <p:sp>
        <p:nvSpPr>
          <p:cNvPr id="59" name="21 Rectángulo"/>
          <p:cNvSpPr/>
          <p:nvPr/>
        </p:nvSpPr>
        <p:spPr>
          <a:xfrm>
            <a:off x="17482" y="168884"/>
            <a:ext cx="677108" cy="4824536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vert="vert270"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x-none" sz="3200" b="1" spc="50" dirty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NUESTROS PRODUCTOS</a:t>
            </a:r>
            <a:endParaRPr lang="es-ES" sz="3200" b="1" spc="50" dirty="0">
              <a:ln w="11430"/>
              <a:solidFill>
                <a:srgbClr val="FF000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61" name="Documento 6"/>
          <p:cNvSpPr/>
          <p:nvPr/>
        </p:nvSpPr>
        <p:spPr>
          <a:xfrm>
            <a:off x="3655559" y="288"/>
            <a:ext cx="5480431" cy="764704"/>
          </a:xfrm>
          <a:prstGeom prst="flowChartDocument">
            <a:avLst/>
          </a:prstGeom>
          <a:solidFill>
            <a:schemeClr val="tx2">
              <a:lumMod val="75000"/>
              <a:alpha val="74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VE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KIT</a:t>
            </a:r>
          </a:p>
        </p:txBody>
      </p:sp>
      <p:sp>
        <p:nvSpPr>
          <p:cNvPr id="27" name="Título 1"/>
          <p:cNvSpPr txBox="1">
            <a:spLocks/>
          </p:cNvSpPr>
          <p:nvPr/>
        </p:nvSpPr>
        <p:spPr>
          <a:xfrm>
            <a:off x="1227288" y="4511717"/>
            <a:ext cx="1478356" cy="12171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Multi Repuestos</a:t>
            </a:r>
            <a:b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 Los Llanos C.A.</a:t>
            </a:r>
          </a:p>
        </p:txBody>
      </p:sp>
    </p:spTree>
    <p:extLst>
      <p:ext uri="{BB962C8B-B14F-4D97-AF65-F5344CB8AC3E}">
        <p14:creationId xmlns:p14="http://schemas.microsoft.com/office/powerpoint/2010/main" val="35147020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Imagen 6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190" b="28417"/>
          <a:stretch/>
        </p:blipFill>
        <p:spPr>
          <a:xfrm>
            <a:off x="17482" y="6051308"/>
            <a:ext cx="3160379" cy="806692"/>
          </a:xfrm>
          <a:prstGeom prst="rect">
            <a:avLst/>
          </a:prstGeom>
        </p:spPr>
      </p:pic>
      <p:cxnSp>
        <p:nvCxnSpPr>
          <p:cNvPr id="33" name="32 Conector recto"/>
          <p:cNvCxnSpPr/>
          <p:nvPr/>
        </p:nvCxnSpPr>
        <p:spPr>
          <a:xfrm>
            <a:off x="3635896" y="-27383"/>
            <a:ext cx="0" cy="62192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4" name="33 Conector recto"/>
          <p:cNvCxnSpPr/>
          <p:nvPr/>
        </p:nvCxnSpPr>
        <p:spPr>
          <a:xfrm>
            <a:off x="3563888" y="-27384"/>
            <a:ext cx="0" cy="62193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44" name="Picture 14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2069" b="97126" l="0" r="98588">
                        <a14:foregroundMark x1="27119" y1="41954" x2="27119" y2="41954"/>
                        <a14:foregroundMark x1="29661" y1="65517" x2="29661" y2="65517"/>
                        <a14:foregroundMark x1="18927" y1="45115" x2="18927" y2="45115"/>
                        <a14:foregroundMark x1="20339" y1="67529" x2="20339" y2="67529"/>
                        <a14:foregroundMark x1="11864" y1="47989" x2="11864" y2="47989"/>
                        <a14:foregroundMark x1="26554" y1="54310" x2="26554" y2="54310"/>
                        <a14:foregroundMark x1="48588" y1="37931" x2="48588" y2="37931"/>
                        <a14:foregroundMark x1="72599" y1="73563" x2="72599" y2="73563"/>
                        <a14:foregroundMark x1="77119" y1="60345" x2="77119" y2="60345"/>
                        <a14:foregroundMark x1="77966" y1="42816" x2="77966" y2="42816"/>
                        <a14:foregroundMark x1="11864" y1="68391" x2="11864" y2="6839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9179" r="6895" b="9134"/>
          <a:stretch/>
        </p:blipFill>
        <p:spPr bwMode="auto">
          <a:xfrm>
            <a:off x="1041443" y="757720"/>
            <a:ext cx="1964315" cy="119619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14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45 CuadroTexto"/>
          <p:cNvSpPr txBox="1"/>
          <p:nvPr/>
        </p:nvSpPr>
        <p:spPr>
          <a:xfrm>
            <a:off x="3203848" y="803200"/>
            <a:ext cx="1584176" cy="1061829"/>
          </a:xfrm>
          <a:prstGeom prst="rect">
            <a:avLst/>
          </a:prstGeom>
          <a:solidFill>
            <a:srgbClr val="F8F8F8"/>
          </a:solidFill>
          <a:ln cap="rnd" cmpd="dbl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MX" sz="900" u="sng" dirty="0"/>
              <a:t>Descripción</a:t>
            </a:r>
          </a:p>
          <a:p>
            <a:r>
              <a:rPr lang="es-MX" sz="900" b="1" dirty="0"/>
              <a:t>ANILLOS  METÁLICOS  PARA  CILINDRO  </a:t>
            </a:r>
          </a:p>
          <a:p>
            <a:r>
              <a:rPr lang="es-VE" sz="900" dirty="0"/>
              <a:t>Medida</a:t>
            </a:r>
          </a:p>
          <a:p>
            <a:r>
              <a:rPr lang="es-MX" sz="900" b="1" dirty="0"/>
              <a:t>STD/0.25/0.50/0.75 (grueso)</a:t>
            </a:r>
            <a:r>
              <a:rPr lang="x-none" sz="900" dirty="0"/>
              <a:t>   CG-150 </a:t>
            </a:r>
            <a:r>
              <a:rPr lang="es-MX" sz="900" dirty="0"/>
              <a:t>, CG-200, UM</a:t>
            </a:r>
            <a:endParaRPr lang="x-none" sz="900" dirty="0"/>
          </a:p>
          <a:p>
            <a:endParaRPr lang="es-MX" sz="900" dirty="0"/>
          </a:p>
        </p:txBody>
      </p:sp>
      <p:sp>
        <p:nvSpPr>
          <p:cNvPr id="47" name="46 CuadroTexto"/>
          <p:cNvSpPr txBox="1"/>
          <p:nvPr/>
        </p:nvSpPr>
        <p:spPr>
          <a:xfrm>
            <a:off x="7246048" y="897572"/>
            <a:ext cx="1603482" cy="1061829"/>
          </a:xfrm>
          <a:prstGeom prst="rect">
            <a:avLst/>
          </a:prstGeom>
          <a:solidFill>
            <a:srgbClr val="F8F8F8"/>
          </a:solidFill>
          <a:ln cap="rnd" cmpd="dbl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MX" sz="900" u="sng" dirty="0"/>
              <a:t>Descripción</a:t>
            </a:r>
          </a:p>
          <a:p>
            <a:r>
              <a:rPr lang="es-MX" sz="900" b="1" dirty="0"/>
              <a:t>ANILLOS  METÁLICOS  PARA  CILINDRO</a:t>
            </a:r>
          </a:p>
          <a:p>
            <a:r>
              <a:rPr lang="es-VE" sz="900" dirty="0"/>
              <a:t>Medida</a:t>
            </a:r>
          </a:p>
          <a:p>
            <a:r>
              <a:rPr lang="es-MX" sz="900" b="1" dirty="0"/>
              <a:t>STD/0.25/0.50/0.75 </a:t>
            </a:r>
          </a:p>
          <a:p>
            <a:r>
              <a:rPr lang="es-MX" sz="900" dirty="0"/>
              <a:t>BERA; HORSE, LEON, CG-150</a:t>
            </a:r>
            <a:endParaRPr lang="x-none" sz="900" dirty="0"/>
          </a:p>
          <a:p>
            <a:endParaRPr lang="es-MX" sz="900" dirty="0"/>
          </a:p>
        </p:txBody>
      </p:sp>
      <p:pic>
        <p:nvPicPr>
          <p:cNvPr id="53" name="Picture 14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2069" b="97126" l="0" r="98588">
                        <a14:foregroundMark x1="27119" y1="41954" x2="27119" y2="41954"/>
                        <a14:foregroundMark x1="29661" y1="65517" x2="29661" y2="65517"/>
                        <a14:foregroundMark x1="18927" y1="45115" x2="18927" y2="45115"/>
                        <a14:foregroundMark x1="20339" y1="67529" x2="20339" y2="67529"/>
                        <a14:foregroundMark x1="11864" y1="47989" x2="11864" y2="47989"/>
                        <a14:foregroundMark x1="26554" y1="54310" x2="26554" y2="54310"/>
                        <a14:foregroundMark x1="48588" y1="37931" x2="48588" y2="37931"/>
                        <a14:foregroundMark x1="72599" y1="73563" x2="72599" y2="73563"/>
                        <a14:foregroundMark x1="77119" y1="60345" x2="77119" y2="60345"/>
                        <a14:foregroundMark x1="77966" y1="42816" x2="77966" y2="42816"/>
                        <a14:foregroundMark x1="11864" y1="68391" x2="11864" y2="6839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9179" r="6895" b="9134"/>
          <a:stretch/>
        </p:blipFill>
        <p:spPr bwMode="auto">
          <a:xfrm>
            <a:off x="5286277" y="897572"/>
            <a:ext cx="1964315" cy="119619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14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Documento 6"/>
          <p:cNvSpPr/>
          <p:nvPr/>
        </p:nvSpPr>
        <p:spPr>
          <a:xfrm>
            <a:off x="3708311" y="-2130"/>
            <a:ext cx="5435689" cy="596676"/>
          </a:xfrm>
          <a:prstGeom prst="flowChartDocument">
            <a:avLst/>
          </a:prstGeom>
          <a:solidFill>
            <a:schemeClr val="tx2">
              <a:lumMod val="75000"/>
              <a:alpha val="74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VE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ANILLOS</a:t>
            </a:r>
          </a:p>
        </p:txBody>
      </p:sp>
      <p:grpSp>
        <p:nvGrpSpPr>
          <p:cNvPr id="36" name="8 Grupo"/>
          <p:cNvGrpSpPr/>
          <p:nvPr/>
        </p:nvGrpSpPr>
        <p:grpSpPr>
          <a:xfrm>
            <a:off x="2392929" y="5920151"/>
            <a:ext cx="7133627" cy="2227181"/>
            <a:chOff x="2386329" y="5920150"/>
            <a:chExt cx="7133627" cy="2227181"/>
          </a:xfrm>
        </p:grpSpPr>
        <p:sp>
          <p:nvSpPr>
            <p:cNvPr id="37" name="22 Documento"/>
            <p:cNvSpPr/>
            <p:nvPr/>
          </p:nvSpPr>
          <p:spPr>
            <a:xfrm rot="10176519">
              <a:off x="2388791" y="5920150"/>
              <a:ext cx="7043294" cy="1982655"/>
            </a:xfrm>
            <a:prstGeom prst="flowChartDocumen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40" name="23 Documento"/>
            <p:cNvSpPr/>
            <p:nvPr/>
          </p:nvSpPr>
          <p:spPr>
            <a:xfrm rot="10192481">
              <a:off x="2400447" y="5954303"/>
              <a:ext cx="7053924" cy="1982655"/>
            </a:xfrm>
            <a:prstGeom prst="flowChartDocument">
              <a:avLst/>
            </a:prstGeom>
            <a:solidFill>
              <a:srgbClr val="FF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42" name="24 Documento"/>
            <p:cNvSpPr/>
            <p:nvPr/>
          </p:nvSpPr>
          <p:spPr>
            <a:xfrm rot="10193874">
              <a:off x="2386329" y="6164676"/>
              <a:ext cx="7133627" cy="1982655"/>
            </a:xfrm>
            <a:prstGeom prst="flowChartDocument">
              <a:avLst/>
            </a:prstGeom>
            <a:gradFill flip="none" rotWithShape="1">
              <a:gsLst>
                <a:gs pos="0">
                  <a:schemeClr val="tx1">
                    <a:lumMod val="75000"/>
                    <a:lumOff val="25000"/>
                    <a:shade val="30000"/>
                    <a:satMod val="115000"/>
                  </a:schemeClr>
                </a:gs>
                <a:gs pos="50000">
                  <a:schemeClr val="tx1">
                    <a:lumMod val="75000"/>
                    <a:lumOff val="25000"/>
                    <a:shade val="67500"/>
                    <a:satMod val="115000"/>
                  </a:schemeClr>
                </a:gs>
                <a:gs pos="100000">
                  <a:schemeClr val="tx1">
                    <a:lumMod val="75000"/>
                    <a:lumOff val="25000"/>
                    <a:shade val="100000"/>
                    <a:satMod val="115000"/>
                  </a:schemeClr>
                </a:gs>
              </a:gsLst>
              <a:lin ang="8100000" scaled="1"/>
              <a:tileRect/>
            </a:gra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</p:grpSp>
      <p:sp>
        <p:nvSpPr>
          <p:cNvPr id="52" name="21 Rectángulo"/>
          <p:cNvSpPr/>
          <p:nvPr/>
        </p:nvSpPr>
        <p:spPr>
          <a:xfrm>
            <a:off x="17482" y="0"/>
            <a:ext cx="677108" cy="499342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vert="vert270"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x-none" sz="3200" b="1" spc="50" dirty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NUESTROS PRODUCTOS</a:t>
            </a:r>
            <a:endParaRPr lang="es-ES" sz="3200" b="1" spc="50" dirty="0">
              <a:ln w="11430"/>
              <a:solidFill>
                <a:srgbClr val="FF000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35" name="Título 1"/>
          <p:cNvSpPr txBox="1">
            <a:spLocks/>
          </p:cNvSpPr>
          <p:nvPr/>
        </p:nvSpPr>
        <p:spPr>
          <a:xfrm>
            <a:off x="5436096" y="836712"/>
            <a:ext cx="1478356" cy="12171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Multi Repuestos</a:t>
            </a:r>
            <a:b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 Los Llanos C.A.</a:t>
            </a:r>
          </a:p>
        </p:txBody>
      </p:sp>
      <p:sp>
        <p:nvSpPr>
          <p:cNvPr id="43" name="Título 1"/>
          <p:cNvSpPr txBox="1">
            <a:spLocks/>
          </p:cNvSpPr>
          <p:nvPr/>
        </p:nvSpPr>
        <p:spPr>
          <a:xfrm>
            <a:off x="1149428" y="771735"/>
            <a:ext cx="1478356" cy="12171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Multi Repuestos</a:t>
            </a:r>
            <a:b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 Los Llanos C.A.</a:t>
            </a:r>
          </a:p>
        </p:txBody>
      </p:sp>
      <p:cxnSp>
        <p:nvCxnSpPr>
          <p:cNvPr id="49" name="32 Conector recto"/>
          <p:cNvCxnSpPr/>
          <p:nvPr/>
        </p:nvCxnSpPr>
        <p:spPr>
          <a:xfrm>
            <a:off x="3672408" y="2447031"/>
            <a:ext cx="0" cy="62192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55" name="33 Conector recto"/>
          <p:cNvCxnSpPr/>
          <p:nvPr/>
        </p:nvCxnSpPr>
        <p:spPr>
          <a:xfrm>
            <a:off x="3600400" y="2447030"/>
            <a:ext cx="0" cy="62193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57" name="Documento 6"/>
          <p:cNvSpPr/>
          <p:nvPr/>
        </p:nvSpPr>
        <p:spPr>
          <a:xfrm>
            <a:off x="3744823" y="2472284"/>
            <a:ext cx="5435689" cy="596676"/>
          </a:xfrm>
          <a:prstGeom prst="flowChartDocument">
            <a:avLst/>
          </a:prstGeom>
          <a:solidFill>
            <a:schemeClr val="tx2">
              <a:lumMod val="75000"/>
              <a:alpha val="74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VE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ÁRBOL DE LEVA-AUTOMÁTICO </a:t>
            </a:r>
          </a:p>
        </p:txBody>
      </p:sp>
      <p:pic>
        <p:nvPicPr>
          <p:cNvPr id="58" name="Picture 14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039" t="10265" r="11613" b="6465"/>
          <a:stretch/>
        </p:blipFill>
        <p:spPr bwMode="auto">
          <a:xfrm>
            <a:off x="5671650" y="3933056"/>
            <a:ext cx="1210267" cy="1697899"/>
          </a:xfrm>
          <a:prstGeom prst="round2DiagRect">
            <a:avLst>
              <a:gd name="adj1" fmla="val 16667"/>
              <a:gd name="adj2" fmla="val 1977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14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58 CuadroTexto"/>
          <p:cNvSpPr txBox="1"/>
          <p:nvPr/>
        </p:nvSpPr>
        <p:spPr>
          <a:xfrm>
            <a:off x="6881917" y="4514860"/>
            <a:ext cx="1664298" cy="646331"/>
          </a:xfrm>
          <a:prstGeom prst="rect">
            <a:avLst/>
          </a:prstGeom>
          <a:solidFill>
            <a:srgbClr val="F8F8F8"/>
          </a:solidFill>
          <a:ln cap="rnd" cmpd="dbl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MX" sz="900" u="sng" dirty="0"/>
              <a:t>Descripción:</a:t>
            </a:r>
          </a:p>
          <a:p>
            <a:r>
              <a:rPr lang="x-none" sz="900" b="1" dirty="0"/>
              <a:t>AUTOMATICO</a:t>
            </a:r>
            <a:r>
              <a:rPr lang="es-MX" sz="900" b="1" dirty="0"/>
              <a:t> DE  ARRANQUE</a:t>
            </a:r>
            <a:r>
              <a:rPr lang="x-none" sz="900" b="1" dirty="0"/>
              <a:t> </a:t>
            </a:r>
            <a:r>
              <a:rPr lang="es-MX" sz="900" b="1" dirty="0"/>
              <a:t> (</a:t>
            </a:r>
            <a:r>
              <a:rPr lang="x-none" sz="900" b="1" dirty="0"/>
              <a:t>COCHINITO</a:t>
            </a:r>
            <a:r>
              <a:rPr lang="es-MX" sz="900" b="1" dirty="0"/>
              <a:t>)</a:t>
            </a:r>
          </a:p>
          <a:p>
            <a:r>
              <a:rPr lang="es-MX" sz="900" dirty="0"/>
              <a:t>Medida: Universal  para </a:t>
            </a:r>
            <a:r>
              <a:rPr lang="x-none" sz="900" dirty="0"/>
              <a:t>150 </a:t>
            </a:r>
          </a:p>
        </p:txBody>
      </p:sp>
      <p:pic>
        <p:nvPicPr>
          <p:cNvPr id="60" name="Picture 14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03" t="10266" r="9412"/>
          <a:stretch/>
        </p:blipFill>
        <p:spPr bwMode="auto">
          <a:xfrm>
            <a:off x="4548769" y="3361160"/>
            <a:ext cx="1109209" cy="1671765"/>
          </a:xfrm>
          <a:prstGeom prst="round2DiagRect">
            <a:avLst>
              <a:gd name="adj1" fmla="val 16667"/>
              <a:gd name="adj2" fmla="val 1977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14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" name="36 CuadroTexto"/>
          <p:cNvSpPr txBox="1"/>
          <p:nvPr/>
        </p:nvSpPr>
        <p:spPr>
          <a:xfrm>
            <a:off x="2495184" y="5604590"/>
            <a:ext cx="1512168" cy="507831"/>
          </a:xfrm>
          <a:prstGeom prst="rect">
            <a:avLst/>
          </a:prstGeom>
          <a:solidFill>
            <a:srgbClr val="F8F8F8"/>
          </a:solidFill>
          <a:ln cap="rnd" cmpd="dbl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MX" sz="900" u="sng" dirty="0">
                <a:solidFill>
                  <a:schemeClr val="tx1"/>
                </a:solidFill>
              </a:rPr>
              <a:t>Descripción:</a:t>
            </a:r>
          </a:p>
          <a:p>
            <a:r>
              <a:rPr lang="es-MX" sz="900" b="1" dirty="0">
                <a:solidFill>
                  <a:schemeClr val="tx1"/>
                </a:solidFill>
              </a:rPr>
              <a:t>ARBOL DE LEVA</a:t>
            </a:r>
            <a:r>
              <a:rPr lang="es-VE" sz="900" b="1" dirty="0">
                <a:solidFill>
                  <a:schemeClr val="tx1"/>
                </a:solidFill>
              </a:rPr>
              <a:t> </a:t>
            </a:r>
          </a:p>
          <a:p>
            <a:r>
              <a:rPr lang="es-VE" sz="900" dirty="0">
                <a:solidFill>
                  <a:schemeClr val="tx1"/>
                </a:solidFill>
              </a:rPr>
              <a:t>Medida: Universal para 150</a:t>
            </a:r>
            <a:endParaRPr lang="es-MX" sz="900" dirty="0">
              <a:solidFill>
                <a:schemeClr val="tx1"/>
              </a:solidFill>
            </a:endParaRPr>
          </a:p>
        </p:txBody>
      </p:sp>
      <p:pic>
        <p:nvPicPr>
          <p:cNvPr id="62" name="Picture 13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93756" y="3407158"/>
            <a:ext cx="1721052" cy="2140423"/>
          </a:xfrm>
          <a:prstGeom prst="round2DiagRect">
            <a:avLst>
              <a:gd name="adj1" fmla="val 11720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14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" name="Título 1"/>
          <p:cNvSpPr txBox="1">
            <a:spLocks/>
          </p:cNvSpPr>
          <p:nvPr/>
        </p:nvSpPr>
        <p:spPr>
          <a:xfrm>
            <a:off x="1726378" y="3983497"/>
            <a:ext cx="1478356" cy="12171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Multi Repuestos</a:t>
            </a:r>
            <a:b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 Los Llanos C.A.</a:t>
            </a:r>
          </a:p>
        </p:txBody>
      </p:sp>
      <p:sp>
        <p:nvSpPr>
          <p:cNvPr id="64" name="Título 1"/>
          <p:cNvSpPr txBox="1">
            <a:spLocks/>
          </p:cNvSpPr>
          <p:nvPr/>
        </p:nvSpPr>
        <p:spPr>
          <a:xfrm>
            <a:off x="4331324" y="3743034"/>
            <a:ext cx="1478356" cy="12171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Multi Repuestos</a:t>
            </a:r>
            <a:b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 Los Llanos C.A.</a:t>
            </a:r>
          </a:p>
        </p:txBody>
      </p:sp>
      <p:sp>
        <p:nvSpPr>
          <p:cNvPr id="65" name="Título 1"/>
          <p:cNvSpPr txBox="1">
            <a:spLocks/>
          </p:cNvSpPr>
          <p:nvPr/>
        </p:nvSpPr>
        <p:spPr>
          <a:xfrm>
            <a:off x="5222255" y="3906307"/>
            <a:ext cx="1478356" cy="12171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Multi Repuestos</a:t>
            </a:r>
            <a:b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 Los Llanos C.A.</a:t>
            </a:r>
          </a:p>
        </p:txBody>
      </p:sp>
    </p:spTree>
    <p:extLst>
      <p:ext uri="{BB962C8B-B14F-4D97-AF65-F5344CB8AC3E}">
        <p14:creationId xmlns:p14="http://schemas.microsoft.com/office/powerpoint/2010/main" val="32755782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40 CuadroTexto"/>
          <p:cNvSpPr txBox="1"/>
          <p:nvPr/>
        </p:nvSpPr>
        <p:spPr>
          <a:xfrm>
            <a:off x="2576601" y="1446913"/>
            <a:ext cx="1059295" cy="923330"/>
          </a:xfrm>
          <a:prstGeom prst="rect">
            <a:avLst/>
          </a:prstGeom>
          <a:solidFill>
            <a:srgbClr val="F8F8F8"/>
          </a:solidFill>
          <a:ln cap="rnd" cmpd="dbl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MX" sz="900" u="sng" dirty="0"/>
              <a:t>Descripción</a:t>
            </a:r>
          </a:p>
          <a:p>
            <a:r>
              <a:rPr lang="es-VE" sz="900" b="1" dirty="0"/>
              <a:t> HERRAMIENTA EXTRACCION DE LAS VALVULAS </a:t>
            </a:r>
          </a:p>
          <a:p>
            <a:r>
              <a:rPr lang="es-VE" sz="900" dirty="0"/>
              <a:t>Medida para CG-150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13213" t="19029" r="25280" b="8007"/>
          <a:stretch/>
        </p:blipFill>
        <p:spPr>
          <a:xfrm>
            <a:off x="6796104" y="893507"/>
            <a:ext cx="1137359" cy="153016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4" t="11675" r="3140" b="9516"/>
          <a:stretch/>
        </p:blipFill>
        <p:spPr>
          <a:xfrm>
            <a:off x="3859930" y="1006126"/>
            <a:ext cx="1509934" cy="14364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56" r="17864"/>
          <a:stretch/>
        </p:blipFill>
        <p:spPr>
          <a:xfrm>
            <a:off x="846073" y="862814"/>
            <a:ext cx="1560025" cy="179775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1" name="Imagen 20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190" b="28417"/>
          <a:stretch/>
        </p:blipFill>
        <p:spPr>
          <a:xfrm>
            <a:off x="26717" y="6107910"/>
            <a:ext cx="3160379" cy="806692"/>
          </a:xfrm>
          <a:prstGeom prst="rect">
            <a:avLst/>
          </a:prstGeom>
        </p:spPr>
      </p:pic>
      <p:cxnSp>
        <p:nvCxnSpPr>
          <p:cNvPr id="5" name="4 Conector recto"/>
          <p:cNvCxnSpPr/>
          <p:nvPr/>
        </p:nvCxnSpPr>
        <p:spPr>
          <a:xfrm>
            <a:off x="3583551" y="1"/>
            <a:ext cx="0" cy="69985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" name="5 Conector recto"/>
          <p:cNvCxnSpPr/>
          <p:nvPr/>
        </p:nvCxnSpPr>
        <p:spPr>
          <a:xfrm>
            <a:off x="3511543" y="-1"/>
            <a:ext cx="0" cy="6998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2" name="41 CuadroTexto"/>
          <p:cNvSpPr txBox="1"/>
          <p:nvPr/>
        </p:nvSpPr>
        <p:spPr>
          <a:xfrm>
            <a:off x="8089257" y="1425550"/>
            <a:ext cx="1054743" cy="923330"/>
          </a:xfrm>
          <a:prstGeom prst="rect">
            <a:avLst/>
          </a:prstGeom>
          <a:solidFill>
            <a:srgbClr val="F8F8F8"/>
          </a:solidFill>
          <a:ln cap="rnd" cmpd="dbl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MX" sz="900" u="sng" dirty="0"/>
              <a:t>Descripción</a:t>
            </a:r>
            <a:r>
              <a:rPr lang="es-MX" sz="900" dirty="0"/>
              <a:t> </a:t>
            </a:r>
          </a:p>
          <a:p>
            <a:r>
              <a:rPr lang="es-VE" sz="900" b="1" dirty="0"/>
              <a:t>HERRAMIENTA EXTRACCION DE LA CENTRIFUGA</a:t>
            </a:r>
          </a:p>
          <a:p>
            <a:r>
              <a:rPr lang="es-VE" sz="900" dirty="0"/>
              <a:t>Medida para SCOOTER 150</a:t>
            </a:r>
          </a:p>
        </p:txBody>
      </p:sp>
      <p:sp>
        <p:nvSpPr>
          <p:cNvPr id="40" name="45 CuadroTexto"/>
          <p:cNvSpPr txBox="1"/>
          <p:nvPr/>
        </p:nvSpPr>
        <p:spPr>
          <a:xfrm>
            <a:off x="5541960" y="1357279"/>
            <a:ext cx="902248" cy="923330"/>
          </a:xfrm>
          <a:prstGeom prst="rect">
            <a:avLst/>
          </a:prstGeom>
          <a:solidFill>
            <a:srgbClr val="F8F8F8"/>
          </a:solidFill>
          <a:ln cap="rnd" cmpd="dbl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MX" sz="900" u="sng" dirty="0">
                <a:solidFill>
                  <a:schemeClr val="tx1"/>
                </a:solidFill>
              </a:rPr>
              <a:t>Descripción</a:t>
            </a:r>
          </a:p>
          <a:p>
            <a:r>
              <a:rPr lang="es-VE" sz="900" b="1" dirty="0">
                <a:solidFill>
                  <a:schemeClr val="tx1"/>
                </a:solidFill>
              </a:rPr>
              <a:t>HERRAMIENTA EXTRACCION DE LA CROCHERA</a:t>
            </a:r>
            <a:endParaRPr lang="es-VE" sz="900" dirty="0">
              <a:solidFill>
                <a:schemeClr val="tx1"/>
              </a:solidFill>
            </a:endParaRPr>
          </a:p>
          <a:p>
            <a:r>
              <a:rPr lang="es-VE" sz="900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51" name="Título 1"/>
          <p:cNvSpPr txBox="1">
            <a:spLocks/>
          </p:cNvSpPr>
          <p:nvPr/>
        </p:nvSpPr>
        <p:spPr>
          <a:xfrm>
            <a:off x="3779912" y="1009678"/>
            <a:ext cx="1437632" cy="12171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Multi Repuestos</a:t>
            </a:r>
            <a:b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 Los Llanos C.A.</a:t>
            </a:r>
          </a:p>
        </p:txBody>
      </p:sp>
      <p:sp>
        <p:nvSpPr>
          <p:cNvPr id="52" name="Título 1"/>
          <p:cNvSpPr txBox="1">
            <a:spLocks/>
          </p:cNvSpPr>
          <p:nvPr/>
        </p:nvSpPr>
        <p:spPr>
          <a:xfrm>
            <a:off x="830882" y="1153138"/>
            <a:ext cx="1478356" cy="12171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Multi Repuestos</a:t>
            </a:r>
            <a:b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 Los Llanos C.A.</a:t>
            </a:r>
          </a:p>
        </p:txBody>
      </p:sp>
      <p:grpSp>
        <p:nvGrpSpPr>
          <p:cNvPr id="55" name="8 Grupo"/>
          <p:cNvGrpSpPr/>
          <p:nvPr/>
        </p:nvGrpSpPr>
        <p:grpSpPr>
          <a:xfrm>
            <a:off x="2392929" y="5920151"/>
            <a:ext cx="7133627" cy="2227181"/>
            <a:chOff x="2386329" y="5920150"/>
            <a:chExt cx="7133627" cy="2227181"/>
          </a:xfrm>
        </p:grpSpPr>
        <p:sp>
          <p:nvSpPr>
            <p:cNvPr id="56" name="22 Documento"/>
            <p:cNvSpPr/>
            <p:nvPr/>
          </p:nvSpPr>
          <p:spPr>
            <a:xfrm rot="10176519">
              <a:off x="2388791" y="5920150"/>
              <a:ext cx="7043294" cy="1982655"/>
            </a:xfrm>
            <a:prstGeom prst="flowChartDocumen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57" name="23 Documento"/>
            <p:cNvSpPr/>
            <p:nvPr/>
          </p:nvSpPr>
          <p:spPr>
            <a:xfrm rot="10192481">
              <a:off x="2400447" y="5954303"/>
              <a:ext cx="7053924" cy="1982655"/>
            </a:xfrm>
            <a:prstGeom prst="flowChartDocument">
              <a:avLst/>
            </a:prstGeom>
            <a:solidFill>
              <a:srgbClr val="FF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58" name="24 Documento"/>
            <p:cNvSpPr/>
            <p:nvPr/>
          </p:nvSpPr>
          <p:spPr>
            <a:xfrm rot="10193874">
              <a:off x="2386329" y="6164676"/>
              <a:ext cx="7133627" cy="1982655"/>
            </a:xfrm>
            <a:prstGeom prst="flowChartDocument">
              <a:avLst/>
            </a:prstGeom>
            <a:gradFill flip="none" rotWithShape="1">
              <a:gsLst>
                <a:gs pos="0">
                  <a:schemeClr val="tx1">
                    <a:lumMod val="75000"/>
                    <a:lumOff val="25000"/>
                    <a:shade val="30000"/>
                    <a:satMod val="115000"/>
                  </a:schemeClr>
                </a:gs>
                <a:gs pos="50000">
                  <a:schemeClr val="tx1">
                    <a:lumMod val="75000"/>
                    <a:lumOff val="25000"/>
                    <a:shade val="67500"/>
                    <a:satMod val="115000"/>
                  </a:schemeClr>
                </a:gs>
                <a:gs pos="100000">
                  <a:schemeClr val="tx1">
                    <a:lumMod val="75000"/>
                    <a:lumOff val="25000"/>
                    <a:shade val="100000"/>
                    <a:satMod val="115000"/>
                  </a:schemeClr>
                </a:gs>
              </a:gsLst>
              <a:lin ang="8100000" scaled="1"/>
              <a:tileRect/>
            </a:gra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</p:grpSp>
      <p:sp>
        <p:nvSpPr>
          <p:cNvPr id="59" name="21 Rectángulo"/>
          <p:cNvSpPr/>
          <p:nvPr/>
        </p:nvSpPr>
        <p:spPr>
          <a:xfrm>
            <a:off x="17482" y="168884"/>
            <a:ext cx="677108" cy="4824536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vert="vert270"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x-none" sz="3200" b="1" spc="50" dirty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NUESTROS PRODUCTOS</a:t>
            </a:r>
            <a:endParaRPr lang="es-ES" sz="3200" b="1" spc="50" dirty="0">
              <a:ln w="11430"/>
              <a:solidFill>
                <a:srgbClr val="FF000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61" name="Documento 6"/>
          <p:cNvSpPr/>
          <p:nvPr/>
        </p:nvSpPr>
        <p:spPr>
          <a:xfrm>
            <a:off x="3663569" y="-11786"/>
            <a:ext cx="5480431" cy="764704"/>
          </a:xfrm>
          <a:prstGeom prst="flowChartDocument">
            <a:avLst/>
          </a:prstGeom>
          <a:solidFill>
            <a:schemeClr val="tx2">
              <a:lumMod val="75000"/>
              <a:alpha val="74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VE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KIT DE HERRAMIENTAS</a:t>
            </a:r>
          </a:p>
        </p:txBody>
      </p:sp>
      <p:sp>
        <p:nvSpPr>
          <p:cNvPr id="25" name="Título 1"/>
          <p:cNvSpPr txBox="1">
            <a:spLocks/>
          </p:cNvSpPr>
          <p:nvPr/>
        </p:nvSpPr>
        <p:spPr>
          <a:xfrm>
            <a:off x="6660232" y="1216778"/>
            <a:ext cx="1478356" cy="12171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Multi Repuestos</a:t>
            </a:r>
            <a:b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 Los Llanos C.A.</a:t>
            </a:r>
          </a:p>
        </p:txBody>
      </p:sp>
      <p:pic>
        <p:nvPicPr>
          <p:cNvPr id="22" name="Imagen 21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00" t="31500" r="10752" b="27550"/>
          <a:stretch/>
        </p:blipFill>
        <p:spPr>
          <a:xfrm>
            <a:off x="3277767" y="3936698"/>
            <a:ext cx="1460721" cy="1351477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3" name="Imagen 22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21" r="2193"/>
          <a:stretch/>
        </p:blipFill>
        <p:spPr>
          <a:xfrm>
            <a:off x="5582569" y="3887682"/>
            <a:ext cx="1353707" cy="132291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49 CuadroTexto"/>
          <p:cNvSpPr txBox="1"/>
          <p:nvPr/>
        </p:nvSpPr>
        <p:spPr>
          <a:xfrm>
            <a:off x="7207293" y="4287374"/>
            <a:ext cx="1711531" cy="507831"/>
          </a:xfrm>
          <a:prstGeom prst="rect">
            <a:avLst/>
          </a:prstGeom>
          <a:solidFill>
            <a:srgbClr val="F8F8F8"/>
          </a:solidFill>
          <a:ln cap="rnd" cmpd="dbl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MX" sz="900" u="sng" dirty="0"/>
              <a:t>Descripción</a:t>
            </a:r>
          </a:p>
          <a:p>
            <a:r>
              <a:rPr lang="es-VE" sz="900" b="1" dirty="0"/>
              <a:t>LLAVE DE GASOLINA</a:t>
            </a:r>
          </a:p>
          <a:p>
            <a:r>
              <a:rPr lang="es-MX" sz="900" dirty="0"/>
              <a:t>Media HORSE</a:t>
            </a:r>
          </a:p>
        </p:txBody>
      </p:sp>
      <p:sp>
        <p:nvSpPr>
          <p:cNvPr id="26" name="44 CuadroTexto"/>
          <p:cNvSpPr txBox="1"/>
          <p:nvPr/>
        </p:nvSpPr>
        <p:spPr>
          <a:xfrm>
            <a:off x="3232823" y="5481849"/>
            <a:ext cx="1198395" cy="646331"/>
          </a:xfrm>
          <a:prstGeom prst="rect">
            <a:avLst/>
          </a:prstGeom>
          <a:solidFill>
            <a:srgbClr val="F8F8F8"/>
          </a:solidFill>
          <a:ln cap="rnd" cmpd="dbl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MX" sz="900" u="sng" dirty="0"/>
              <a:t>Descripción</a:t>
            </a:r>
          </a:p>
          <a:p>
            <a:r>
              <a:rPr lang="es-VE" sz="900" b="1" dirty="0"/>
              <a:t>LLAVE DE GASOLINA </a:t>
            </a:r>
          </a:p>
          <a:p>
            <a:r>
              <a:rPr lang="es-VE" sz="900" dirty="0"/>
              <a:t>Medida LEON-OWEN</a:t>
            </a:r>
          </a:p>
          <a:p>
            <a:endParaRPr lang="es-MX" sz="900" dirty="0"/>
          </a:p>
        </p:txBody>
      </p:sp>
      <p:cxnSp>
        <p:nvCxnSpPr>
          <p:cNvPr id="27" name="4 Conector recto"/>
          <p:cNvCxnSpPr/>
          <p:nvPr/>
        </p:nvCxnSpPr>
        <p:spPr>
          <a:xfrm>
            <a:off x="3439534" y="2863023"/>
            <a:ext cx="0" cy="69985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8" name="5 Conector recto"/>
          <p:cNvCxnSpPr/>
          <p:nvPr/>
        </p:nvCxnSpPr>
        <p:spPr>
          <a:xfrm>
            <a:off x="3367526" y="2863021"/>
            <a:ext cx="0" cy="6998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29" name="Picture 14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29448" y="4102106"/>
            <a:ext cx="1792740" cy="957917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14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40 CuadroTexto"/>
          <p:cNvSpPr txBox="1"/>
          <p:nvPr/>
        </p:nvSpPr>
        <p:spPr>
          <a:xfrm>
            <a:off x="971600" y="5327983"/>
            <a:ext cx="1711531" cy="507831"/>
          </a:xfrm>
          <a:prstGeom prst="rect">
            <a:avLst/>
          </a:prstGeom>
          <a:solidFill>
            <a:srgbClr val="F8F8F8"/>
          </a:solidFill>
          <a:ln cap="rnd" cmpd="dbl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MX" sz="900" u="sng" dirty="0"/>
              <a:t>Descripción</a:t>
            </a:r>
          </a:p>
          <a:p>
            <a:r>
              <a:rPr lang="es-VE" sz="900" b="1" dirty="0"/>
              <a:t>LLAVE DE GASOLINA</a:t>
            </a:r>
          </a:p>
          <a:p>
            <a:r>
              <a:rPr lang="es-VE" sz="900" dirty="0"/>
              <a:t>Medida para  CG-150</a:t>
            </a:r>
          </a:p>
        </p:txBody>
      </p:sp>
      <p:sp>
        <p:nvSpPr>
          <p:cNvPr id="31" name="Título 1"/>
          <p:cNvSpPr txBox="1">
            <a:spLocks/>
          </p:cNvSpPr>
          <p:nvPr/>
        </p:nvSpPr>
        <p:spPr>
          <a:xfrm>
            <a:off x="1365451" y="4102105"/>
            <a:ext cx="1478356" cy="12171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Multi Repuestos</a:t>
            </a:r>
            <a:b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 Los Llanos C.A.</a:t>
            </a:r>
          </a:p>
        </p:txBody>
      </p:sp>
      <p:sp>
        <p:nvSpPr>
          <p:cNvPr id="32" name="Título 1"/>
          <p:cNvSpPr txBox="1">
            <a:spLocks/>
          </p:cNvSpPr>
          <p:nvPr/>
        </p:nvSpPr>
        <p:spPr>
          <a:xfrm>
            <a:off x="3275856" y="4030097"/>
            <a:ext cx="1478356" cy="12171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Multi Repuestos</a:t>
            </a:r>
            <a:b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 Los Llanos C.A.</a:t>
            </a:r>
          </a:p>
        </p:txBody>
      </p:sp>
      <p:sp>
        <p:nvSpPr>
          <p:cNvPr id="33" name="Título 1"/>
          <p:cNvSpPr txBox="1">
            <a:spLocks/>
          </p:cNvSpPr>
          <p:nvPr/>
        </p:nvSpPr>
        <p:spPr>
          <a:xfrm>
            <a:off x="5364088" y="3814073"/>
            <a:ext cx="1478356" cy="12171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Multi Repuestos</a:t>
            </a:r>
            <a:b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 Los Llanos C.A.</a:t>
            </a:r>
          </a:p>
        </p:txBody>
      </p:sp>
      <p:sp>
        <p:nvSpPr>
          <p:cNvPr id="34" name="Documento 6"/>
          <p:cNvSpPr/>
          <p:nvPr/>
        </p:nvSpPr>
        <p:spPr>
          <a:xfrm>
            <a:off x="3511542" y="2852936"/>
            <a:ext cx="5480431" cy="764704"/>
          </a:xfrm>
          <a:prstGeom prst="flowChartDocument">
            <a:avLst/>
          </a:prstGeom>
          <a:solidFill>
            <a:schemeClr val="tx2">
              <a:lumMod val="75000"/>
              <a:alpha val="74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VE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LLAVES</a:t>
            </a:r>
          </a:p>
        </p:txBody>
      </p:sp>
    </p:spTree>
    <p:extLst>
      <p:ext uri="{BB962C8B-B14F-4D97-AF65-F5344CB8AC3E}">
        <p14:creationId xmlns:p14="http://schemas.microsoft.com/office/powerpoint/2010/main" val="15812367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7" r="13508"/>
          <a:stretch/>
        </p:blipFill>
        <p:spPr>
          <a:xfrm>
            <a:off x="2786821" y="2334286"/>
            <a:ext cx="948043" cy="1424624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6" name="Picture 1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516234" y="2088752"/>
            <a:ext cx="1534250" cy="62944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14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44 CuadroTexto"/>
          <p:cNvSpPr txBox="1"/>
          <p:nvPr/>
        </p:nvSpPr>
        <p:spPr>
          <a:xfrm>
            <a:off x="1000636" y="3698201"/>
            <a:ext cx="1302897" cy="646331"/>
          </a:xfrm>
          <a:prstGeom prst="rect">
            <a:avLst/>
          </a:prstGeom>
          <a:solidFill>
            <a:srgbClr val="F8F8F8"/>
          </a:solidFill>
          <a:ln cap="rnd" cmpd="dbl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MX" sz="900" u="sng" dirty="0"/>
              <a:t>Descripción</a:t>
            </a:r>
          </a:p>
          <a:p>
            <a:r>
              <a:rPr lang="es-VE" sz="900" b="1" dirty="0"/>
              <a:t>LLAVERO ELÁSTICO</a:t>
            </a:r>
          </a:p>
          <a:p>
            <a:r>
              <a:rPr lang="es-VE" sz="900" dirty="0"/>
              <a:t>Medida UNIVERSAL</a:t>
            </a:r>
          </a:p>
          <a:p>
            <a:endParaRPr lang="es-MX" sz="900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6782" y="4971963"/>
            <a:ext cx="1303933" cy="1150307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6"/>
          <a:srcRect l="15410" t="23973" r="34979" b="7016"/>
          <a:stretch/>
        </p:blipFill>
        <p:spPr>
          <a:xfrm>
            <a:off x="876699" y="4617388"/>
            <a:ext cx="1288311" cy="1349659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6" name="Imagen 25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190" b="28417"/>
          <a:stretch/>
        </p:blipFill>
        <p:spPr>
          <a:xfrm>
            <a:off x="26717" y="6107910"/>
            <a:ext cx="3160379" cy="806692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3" t="2640" r="12827" b="7645"/>
          <a:stretch/>
        </p:blipFill>
        <p:spPr>
          <a:xfrm rot="5400000">
            <a:off x="5996340" y="1916635"/>
            <a:ext cx="935712" cy="155831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54" name="Título 1"/>
          <p:cNvSpPr txBox="1">
            <a:spLocks/>
          </p:cNvSpPr>
          <p:nvPr/>
        </p:nvSpPr>
        <p:spPr>
          <a:xfrm>
            <a:off x="2595957" y="2490482"/>
            <a:ext cx="1478356" cy="12171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Multi Repuestos</a:t>
            </a:r>
            <a:b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 Los Llanos C.A.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99137" y="2175765"/>
            <a:ext cx="1007827" cy="172374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53" name="Título 1"/>
          <p:cNvSpPr txBox="1">
            <a:spLocks/>
          </p:cNvSpPr>
          <p:nvPr/>
        </p:nvSpPr>
        <p:spPr>
          <a:xfrm>
            <a:off x="799207" y="2476956"/>
            <a:ext cx="1478356" cy="12171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Multi Repuestos</a:t>
            </a:r>
            <a:b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 Los Llanos C.A.</a:t>
            </a:r>
          </a:p>
        </p:txBody>
      </p:sp>
      <p:sp>
        <p:nvSpPr>
          <p:cNvPr id="50" name="49 CuadroTexto"/>
          <p:cNvSpPr txBox="1"/>
          <p:nvPr/>
        </p:nvSpPr>
        <p:spPr>
          <a:xfrm>
            <a:off x="5827096" y="3267469"/>
            <a:ext cx="1457446" cy="784830"/>
          </a:xfrm>
          <a:prstGeom prst="rect">
            <a:avLst/>
          </a:prstGeom>
          <a:solidFill>
            <a:srgbClr val="F8F8F8"/>
          </a:solidFill>
          <a:ln cap="rnd" cmpd="dbl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MX" sz="900" u="sng" dirty="0"/>
              <a:t>Descripción</a:t>
            </a:r>
          </a:p>
          <a:p>
            <a:r>
              <a:rPr lang="es-VE" sz="900" b="1" dirty="0"/>
              <a:t>LIGA  ELÁSTICO DE AMARRE</a:t>
            </a:r>
          </a:p>
          <a:p>
            <a:r>
              <a:rPr lang="es-MX" sz="900" dirty="0"/>
              <a:t>Media UNIVERSAL</a:t>
            </a:r>
          </a:p>
          <a:p>
            <a:endParaRPr lang="es-VE" sz="900" dirty="0"/>
          </a:p>
        </p:txBody>
      </p:sp>
      <p:cxnSp>
        <p:nvCxnSpPr>
          <p:cNvPr id="5" name="4 Conector recto"/>
          <p:cNvCxnSpPr/>
          <p:nvPr/>
        </p:nvCxnSpPr>
        <p:spPr>
          <a:xfrm>
            <a:off x="3591561" y="1363163"/>
            <a:ext cx="0" cy="69985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" name="5 Conector recto"/>
          <p:cNvCxnSpPr/>
          <p:nvPr/>
        </p:nvCxnSpPr>
        <p:spPr>
          <a:xfrm>
            <a:off x="3519553" y="1363161"/>
            <a:ext cx="0" cy="6998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2" name="41 Conector recto"/>
          <p:cNvCxnSpPr/>
          <p:nvPr/>
        </p:nvCxnSpPr>
        <p:spPr>
          <a:xfrm>
            <a:off x="3583551" y="4028118"/>
            <a:ext cx="0" cy="69985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4" name="43 Conector recto"/>
          <p:cNvCxnSpPr/>
          <p:nvPr/>
        </p:nvCxnSpPr>
        <p:spPr>
          <a:xfrm>
            <a:off x="3511543" y="4028117"/>
            <a:ext cx="0" cy="6998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56" name="Título 1"/>
          <p:cNvSpPr txBox="1">
            <a:spLocks/>
          </p:cNvSpPr>
          <p:nvPr/>
        </p:nvSpPr>
        <p:spPr>
          <a:xfrm>
            <a:off x="3742359" y="4797152"/>
            <a:ext cx="1478356" cy="12171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Multi Repuestos</a:t>
            </a:r>
            <a:b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 Los Llanos C.A.</a:t>
            </a:r>
          </a:p>
        </p:txBody>
      </p:sp>
      <p:sp>
        <p:nvSpPr>
          <p:cNvPr id="57" name="Título 1"/>
          <p:cNvSpPr txBox="1">
            <a:spLocks/>
          </p:cNvSpPr>
          <p:nvPr/>
        </p:nvSpPr>
        <p:spPr>
          <a:xfrm>
            <a:off x="922455" y="4790748"/>
            <a:ext cx="1286212" cy="11178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Multi Repuestos</a:t>
            </a:r>
            <a:b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 Los Llanos C.A.</a:t>
            </a:r>
          </a:p>
        </p:txBody>
      </p:sp>
      <p:grpSp>
        <p:nvGrpSpPr>
          <p:cNvPr id="58" name="8 Grupo"/>
          <p:cNvGrpSpPr/>
          <p:nvPr/>
        </p:nvGrpSpPr>
        <p:grpSpPr>
          <a:xfrm>
            <a:off x="2392929" y="5920151"/>
            <a:ext cx="7133627" cy="2227181"/>
            <a:chOff x="2386329" y="5920150"/>
            <a:chExt cx="7133627" cy="2227181"/>
          </a:xfrm>
        </p:grpSpPr>
        <p:sp>
          <p:nvSpPr>
            <p:cNvPr id="59" name="22 Documento"/>
            <p:cNvSpPr/>
            <p:nvPr/>
          </p:nvSpPr>
          <p:spPr>
            <a:xfrm rot="10176519">
              <a:off x="2388791" y="5920150"/>
              <a:ext cx="7043294" cy="1982655"/>
            </a:xfrm>
            <a:prstGeom prst="flowChartDocumen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60" name="23 Documento"/>
            <p:cNvSpPr/>
            <p:nvPr/>
          </p:nvSpPr>
          <p:spPr>
            <a:xfrm rot="10192481">
              <a:off x="2400447" y="5954303"/>
              <a:ext cx="7053924" cy="1982655"/>
            </a:xfrm>
            <a:prstGeom prst="flowChartDocument">
              <a:avLst/>
            </a:prstGeom>
            <a:solidFill>
              <a:srgbClr val="FF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61" name="24 Documento"/>
            <p:cNvSpPr/>
            <p:nvPr/>
          </p:nvSpPr>
          <p:spPr>
            <a:xfrm rot="10193874">
              <a:off x="2386329" y="6164676"/>
              <a:ext cx="7133627" cy="1982655"/>
            </a:xfrm>
            <a:prstGeom prst="flowChartDocument">
              <a:avLst/>
            </a:prstGeom>
            <a:gradFill flip="none" rotWithShape="1">
              <a:gsLst>
                <a:gs pos="0">
                  <a:schemeClr val="tx1">
                    <a:lumMod val="75000"/>
                    <a:lumOff val="25000"/>
                    <a:shade val="30000"/>
                    <a:satMod val="115000"/>
                  </a:schemeClr>
                </a:gs>
                <a:gs pos="50000">
                  <a:schemeClr val="tx1">
                    <a:lumMod val="75000"/>
                    <a:lumOff val="25000"/>
                    <a:shade val="67500"/>
                    <a:satMod val="115000"/>
                  </a:schemeClr>
                </a:gs>
                <a:gs pos="100000">
                  <a:schemeClr val="tx1">
                    <a:lumMod val="75000"/>
                    <a:lumOff val="25000"/>
                    <a:shade val="100000"/>
                    <a:satMod val="115000"/>
                  </a:schemeClr>
                </a:gs>
              </a:gsLst>
              <a:lin ang="8100000" scaled="1"/>
              <a:tileRect/>
            </a:gra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</p:grpSp>
      <p:sp>
        <p:nvSpPr>
          <p:cNvPr id="62" name="21 Rectángulo"/>
          <p:cNvSpPr/>
          <p:nvPr/>
        </p:nvSpPr>
        <p:spPr>
          <a:xfrm>
            <a:off x="17482" y="168884"/>
            <a:ext cx="677108" cy="4824536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vert="vert270"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x-none" sz="3200" b="1" spc="50" dirty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NUESTROS PRODUCTOS</a:t>
            </a:r>
            <a:endParaRPr lang="es-ES" sz="3200" b="1" spc="50" dirty="0">
              <a:ln w="11430"/>
              <a:solidFill>
                <a:srgbClr val="FF000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64" name="Documento 6"/>
          <p:cNvSpPr/>
          <p:nvPr/>
        </p:nvSpPr>
        <p:spPr>
          <a:xfrm>
            <a:off x="3663569" y="1370318"/>
            <a:ext cx="5480431" cy="764704"/>
          </a:xfrm>
          <a:prstGeom prst="flowChartDocument">
            <a:avLst/>
          </a:prstGeom>
          <a:solidFill>
            <a:schemeClr val="tx2">
              <a:lumMod val="75000"/>
              <a:alpha val="74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VE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LLAVERO- LIGA </a:t>
            </a:r>
          </a:p>
        </p:txBody>
      </p:sp>
      <p:sp>
        <p:nvSpPr>
          <p:cNvPr id="65" name="Documento 6"/>
          <p:cNvSpPr/>
          <p:nvPr/>
        </p:nvSpPr>
        <p:spPr>
          <a:xfrm>
            <a:off x="3663569" y="4032448"/>
            <a:ext cx="5480431" cy="764704"/>
          </a:xfrm>
          <a:prstGeom prst="flowChartDocument">
            <a:avLst/>
          </a:prstGeom>
          <a:solidFill>
            <a:schemeClr val="tx2">
              <a:lumMod val="75000"/>
              <a:alpha val="74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VE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MANIFOLD</a:t>
            </a:r>
          </a:p>
        </p:txBody>
      </p:sp>
      <p:sp>
        <p:nvSpPr>
          <p:cNvPr id="27" name="50 CuadroTexto"/>
          <p:cNvSpPr txBox="1"/>
          <p:nvPr/>
        </p:nvSpPr>
        <p:spPr>
          <a:xfrm>
            <a:off x="2403552" y="5048500"/>
            <a:ext cx="1171785" cy="646331"/>
          </a:xfrm>
          <a:prstGeom prst="rect">
            <a:avLst/>
          </a:prstGeom>
          <a:solidFill>
            <a:srgbClr val="F8F8F8"/>
          </a:solidFill>
          <a:ln cap="rnd" cmpd="dbl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MX" sz="900" u="sng" dirty="0"/>
              <a:t>Descripción</a:t>
            </a:r>
          </a:p>
          <a:p>
            <a:r>
              <a:rPr lang="pt-BR" sz="900" b="1" dirty="0"/>
              <a:t>MANIFOLD (BASE DE CARBURADOR)</a:t>
            </a:r>
          </a:p>
          <a:p>
            <a:r>
              <a:rPr lang="pt-BR" sz="900" dirty="0"/>
              <a:t>Medida para CG-150</a:t>
            </a:r>
          </a:p>
        </p:txBody>
      </p:sp>
      <p:sp>
        <p:nvSpPr>
          <p:cNvPr id="29" name="50 CuadroTexto"/>
          <p:cNvSpPr txBox="1"/>
          <p:nvPr/>
        </p:nvSpPr>
        <p:spPr>
          <a:xfrm>
            <a:off x="5761748" y="4954484"/>
            <a:ext cx="1130555" cy="646331"/>
          </a:xfrm>
          <a:prstGeom prst="rect">
            <a:avLst/>
          </a:prstGeom>
          <a:solidFill>
            <a:srgbClr val="F8F8F8"/>
          </a:solidFill>
          <a:ln cap="rnd" cmpd="dbl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MX" sz="900" u="sng" dirty="0"/>
              <a:t>Descripción</a:t>
            </a:r>
          </a:p>
          <a:p>
            <a:r>
              <a:rPr lang="pt-BR" sz="900" b="1" dirty="0"/>
              <a:t>MANIFOLD (BASE DE CARBURADOR)</a:t>
            </a:r>
          </a:p>
          <a:p>
            <a:r>
              <a:rPr lang="pt-BR" sz="900" dirty="0"/>
              <a:t>Medida para GN</a:t>
            </a:r>
          </a:p>
        </p:txBody>
      </p:sp>
      <p:sp>
        <p:nvSpPr>
          <p:cNvPr id="28" name="44 CuadroTexto"/>
          <p:cNvSpPr txBox="1"/>
          <p:nvPr/>
        </p:nvSpPr>
        <p:spPr>
          <a:xfrm>
            <a:off x="2425414" y="391297"/>
            <a:ext cx="835485" cy="1477328"/>
          </a:xfrm>
          <a:prstGeom prst="rect">
            <a:avLst/>
          </a:prstGeom>
          <a:solidFill>
            <a:srgbClr val="F8F8F8"/>
          </a:solidFill>
          <a:ln cap="rnd" cmpd="dbl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MX" sz="900" u="sng" dirty="0"/>
              <a:t>Descripción</a:t>
            </a:r>
          </a:p>
          <a:p>
            <a:r>
              <a:rPr lang="es-VE" sz="900" b="1" dirty="0"/>
              <a:t>LEVA DE FRENO ABRE BANDA TRASERA </a:t>
            </a:r>
          </a:p>
          <a:p>
            <a:r>
              <a:rPr lang="es-VE" sz="900" dirty="0"/>
              <a:t>Medida corta para CG-150 ,BERA</a:t>
            </a:r>
          </a:p>
          <a:p>
            <a:r>
              <a:rPr lang="es-VE" sz="900" dirty="0"/>
              <a:t>Medida larga para  HORSE</a:t>
            </a:r>
          </a:p>
        </p:txBody>
      </p:sp>
      <p:pic>
        <p:nvPicPr>
          <p:cNvPr id="30" name="Picture 14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46615" y="503466"/>
            <a:ext cx="1406183" cy="103969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14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1" name="41 Conector recto"/>
          <p:cNvCxnSpPr/>
          <p:nvPr/>
        </p:nvCxnSpPr>
        <p:spPr>
          <a:xfrm>
            <a:off x="3583551" y="-27383"/>
            <a:ext cx="0" cy="69985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2" name="43 Conector recto"/>
          <p:cNvCxnSpPr/>
          <p:nvPr/>
        </p:nvCxnSpPr>
        <p:spPr>
          <a:xfrm>
            <a:off x="3511543" y="-27384"/>
            <a:ext cx="0" cy="6998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3" name="Título 1"/>
          <p:cNvSpPr txBox="1">
            <a:spLocks/>
          </p:cNvSpPr>
          <p:nvPr/>
        </p:nvSpPr>
        <p:spPr>
          <a:xfrm>
            <a:off x="7520495" y="1794921"/>
            <a:ext cx="1478356" cy="12171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Multi Repuestos</a:t>
            </a:r>
            <a:b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 Los Llanos C.A.</a:t>
            </a:r>
          </a:p>
        </p:txBody>
      </p:sp>
      <p:sp>
        <p:nvSpPr>
          <p:cNvPr id="34" name="Título 1"/>
          <p:cNvSpPr txBox="1">
            <a:spLocks/>
          </p:cNvSpPr>
          <p:nvPr/>
        </p:nvSpPr>
        <p:spPr>
          <a:xfrm>
            <a:off x="660798" y="414761"/>
            <a:ext cx="1478356" cy="12171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Multi Repuestos</a:t>
            </a:r>
            <a:b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 Los Llanos C.A.</a:t>
            </a:r>
          </a:p>
        </p:txBody>
      </p:sp>
      <p:sp>
        <p:nvSpPr>
          <p:cNvPr id="35" name="Documento 6"/>
          <p:cNvSpPr/>
          <p:nvPr/>
        </p:nvSpPr>
        <p:spPr>
          <a:xfrm>
            <a:off x="3663569" y="-23053"/>
            <a:ext cx="5480431" cy="764704"/>
          </a:xfrm>
          <a:prstGeom prst="flowChartDocument">
            <a:avLst/>
          </a:prstGeom>
          <a:solidFill>
            <a:schemeClr val="tx2">
              <a:lumMod val="75000"/>
              <a:alpha val="74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VE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LEVA DE FRENO </a:t>
            </a:r>
          </a:p>
        </p:txBody>
      </p:sp>
      <p:sp>
        <p:nvSpPr>
          <p:cNvPr id="37" name="49 CuadroTexto"/>
          <p:cNvSpPr txBox="1"/>
          <p:nvPr/>
        </p:nvSpPr>
        <p:spPr>
          <a:xfrm>
            <a:off x="7403907" y="2857422"/>
            <a:ext cx="1711531" cy="646331"/>
          </a:xfrm>
          <a:prstGeom prst="rect">
            <a:avLst/>
          </a:prstGeom>
          <a:solidFill>
            <a:srgbClr val="F8F8F8"/>
          </a:solidFill>
          <a:ln cap="rnd" cmpd="dbl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MX" sz="900" u="sng" dirty="0"/>
              <a:t>Descripción</a:t>
            </a:r>
          </a:p>
          <a:p>
            <a:r>
              <a:rPr lang="es-VE" sz="900" b="1" dirty="0"/>
              <a:t>LIGA SUJETA BATERIA</a:t>
            </a:r>
          </a:p>
          <a:p>
            <a:r>
              <a:rPr lang="es-VE" sz="900" b="1" dirty="0"/>
              <a:t>(Negra)</a:t>
            </a:r>
            <a:r>
              <a:rPr lang="es-VE" sz="900" dirty="0"/>
              <a:t> </a:t>
            </a:r>
            <a:endParaRPr lang="es-MX" sz="900" dirty="0"/>
          </a:p>
          <a:p>
            <a:r>
              <a:rPr lang="es-MX" sz="900" dirty="0"/>
              <a:t>Media Universal</a:t>
            </a:r>
          </a:p>
        </p:txBody>
      </p:sp>
      <p:sp>
        <p:nvSpPr>
          <p:cNvPr id="38" name="Título 1"/>
          <p:cNvSpPr txBox="1">
            <a:spLocks/>
          </p:cNvSpPr>
          <p:nvPr/>
        </p:nvSpPr>
        <p:spPr>
          <a:xfrm>
            <a:off x="5696062" y="2088752"/>
            <a:ext cx="1478356" cy="12171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Multi Repuestos</a:t>
            </a:r>
            <a:b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 Los Llanos C.A.</a:t>
            </a:r>
          </a:p>
        </p:txBody>
      </p:sp>
      <p:sp>
        <p:nvSpPr>
          <p:cNvPr id="39" name="44 CuadroTexto"/>
          <p:cNvSpPr txBox="1"/>
          <p:nvPr/>
        </p:nvSpPr>
        <p:spPr>
          <a:xfrm>
            <a:off x="3886838" y="3163649"/>
            <a:ext cx="1302897" cy="784830"/>
          </a:xfrm>
          <a:prstGeom prst="rect">
            <a:avLst/>
          </a:prstGeom>
          <a:solidFill>
            <a:srgbClr val="F8F8F8"/>
          </a:solidFill>
          <a:ln cap="rnd" cmpd="dbl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MX" sz="900" u="sng" dirty="0"/>
              <a:t>Descripción</a:t>
            </a:r>
          </a:p>
          <a:p>
            <a:r>
              <a:rPr lang="es-VE" sz="900" b="1" dirty="0"/>
              <a:t>LLAVERO ELÁSTICO DE RESORTE</a:t>
            </a:r>
          </a:p>
          <a:p>
            <a:r>
              <a:rPr lang="es-VE" sz="900" dirty="0"/>
              <a:t>Medida UNIVERSAL</a:t>
            </a:r>
          </a:p>
          <a:p>
            <a:endParaRPr lang="es-MX" sz="900" dirty="0"/>
          </a:p>
        </p:txBody>
      </p:sp>
    </p:spTree>
    <p:extLst>
      <p:ext uri="{BB962C8B-B14F-4D97-AF65-F5344CB8AC3E}">
        <p14:creationId xmlns:p14="http://schemas.microsoft.com/office/powerpoint/2010/main" val="30154899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5" t="6951" r="5668" b="3801"/>
          <a:stretch/>
        </p:blipFill>
        <p:spPr>
          <a:xfrm rot="5400000">
            <a:off x="3316001" y="3853683"/>
            <a:ext cx="1802319" cy="2286497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1931" y="844449"/>
            <a:ext cx="1440160" cy="136133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8716" y="1020608"/>
            <a:ext cx="1472343" cy="1560579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32040" y="966858"/>
            <a:ext cx="1440160" cy="154065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2" name="Imagen 21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190" b="28417"/>
          <a:stretch/>
        </p:blipFill>
        <p:spPr>
          <a:xfrm>
            <a:off x="26717" y="6107910"/>
            <a:ext cx="3160379" cy="806692"/>
          </a:xfrm>
          <a:prstGeom prst="rect">
            <a:avLst/>
          </a:prstGeom>
        </p:spPr>
      </p:pic>
      <p:cxnSp>
        <p:nvCxnSpPr>
          <p:cNvPr id="5" name="4 Conector recto"/>
          <p:cNvCxnSpPr/>
          <p:nvPr/>
        </p:nvCxnSpPr>
        <p:spPr>
          <a:xfrm>
            <a:off x="3583551" y="1"/>
            <a:ext cx="0" cy="69985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" name="5 Conector recto"/>
          <p:cNvCxnSpPr/>
          <p:nvPr/>
        </p:nvCxnSpPr>
        <p:spPr>
          <a:xfrm>
            <a:off x="3511543" y="-1"/>
            <a:ext cx="0" cy="6998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55" name="Título 1"/>
          <p:cNvSpPr txBox="1">
            <a:spLocks/>
          </p:cNvSpPr>
          <p:nvPr/>
        </p:nvSpPr>
        <p:spPr>
          <a:xfrm>
            <a:off x="4905017" y="1064961"/>
            <a:ext cx="1478356" cy="12171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Multi Repuestos</a:t>
            </a:r>
            <a:b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 Los Llanos C.A.</a:t>
            </a:r>
          </a:p>
        </p:txBody>
      </p:sp>
      <p:grpSp>
        <p:nvGrpSpPr>
          <p:cNvPr id="58" name="8 Grupo"/>
          <p:cNvGrpSpPr/>
          <p:nvPr/>
        </p:nvGrpSpPr>
        <p:grpSpPr>
          <a:xfrm>
            <a:off x="2392929" y="5920151"/>
            <a:ext cx="7133627" cy="2227181"/>
            <a:chOff x="2386329" y="5920150"/>
            <a:chExt cx="7133627" cy="2227181"/>
          </a:xfrm>
        </p:grpSpPr>
        <p:sp>
          <p:nvSpPr>
            <p:cNvPr id="59" name="22 Documento"/>
            <p:cNvSpPr/>
            <p:nvPr/>
          </p:nvSpPr>
          <p:spPr>
            <a:xfrm rot="10176519">
              <a:off x="2388791" y="5920150"/>
              <a:ext cx="7043294" cy="1982655"/>
            </a:xfrm>
            <a:prstGeom prst="flowChartDocumen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60" name="23 Documento"/>
            <p:cNvSpPr/>
            <p:nvPr/>
          </p:nvSpPr>
          <p:spPr>
            <a:xfrm rot="10192481">
              <a:off x="2400447" y="5954303"/>
              <a:ext cx="7053924" cy="1982655"/>
            </a:xfrm>
            <a:prstGeom prst="flowChartDocument">
              <a:avLst/>
            </a:prstGeom>
            <a:solidFill>
              <a:srgbClr val="FF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61" name="24 Documento"/>
            <p:cNvSpPr/>
            <p:nvPr/>
          </p:nvSpPr>
          <p:spPr>
            <a:xfrm rot="10193874">
              <a:off x="2386329" y="6164676"/>
              <a:ext cx="7133627" cy="1982655"/>
            </a:xfrm>
            <a:prstGeom prst="flowChartDocument">
              <a:avLst/>
            </a:prstGeom>
            <a:gradFill flip="none" rotWithShape="1">
              <a:gsLst>
                <a:gs pos="0">
                  <a:schemeClr val="tx1">
                    <a:lumMod val="75000"/>
                    <a:lumOff val="25000"/>
                    <a:shade val="30000"/>
                    <a:satMod val="115000"/>
                  </a:schemeClr>
                </a:gs>
                <a:gs pos="50000">
                  <a:schemeClr val="tx1">
                    <a:lumMod val="75000"/>
                    <a:lumOff val="25000"/>
                    <a:shade val="67500"/>
                    <a:satMod val="115000"/>
                  </a:schemeClr>
                </a:gs>
                <a:gs pos="100000">
                  <a:schemeClr val="tx1">
                    <a:lumMod val="75000"/>
                    <a:lumOff val="25000"/>
                    <a:shade val="100000"/>
                    <a:satMod val="115000"/>
                  </a:schemeClr>
                </a:gs>
              </a:gsLst>
              <a:lin ang="8100000" scaled="1"/>
              <a:tileRect/>
            </a:gra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</p:grpSp>
      <p:sp>
        <p:nvSpPr>
          <p:cNvPr id="62" name="21 Rectángulo"/>
          <p:cNvSpPr/>
          <p:nvPr/>
        </p:nvSpPr>
        <p:spPr>
          <a:xfrm>
            <a:off x="10068" y="174795"/>
            <a:ext cx="677108" cy="4824536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vert="vert270"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x-none" sz="3200" b="1" spc="50" dirty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NUESTROS PRODUCTOS</a:t>
            </a:r>
            <a:endParaRPr lang="es-ES" sz="3200" b="1" spc="50" dirty="0">
              <a:ln w="11430"/>
              <a:solidFill>
                <a:srgbClr val="FF000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25" name="Documento 6"/>
          <p:cNvSpPr/>
          <p:nvPr/>
        </p:nvSpPr>
        <p:spPr>
          <a:xfrm>
            <a:off x="3648356" y="-5801"/>
            <a:ext cx="5480431" cy="764704"/>
          </a:xfrm>
          <a:prstGeom prst="flowChartDocument">
            <a:avLst/>
          </a:prstGeom>
          <a:solidFill>
            <a:schemeClr val="tx2">
              <a:lumMod val="75000"/>
              <a:alpha val="74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VE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MANGUERAS</a:t>
            </a:r>
          </a:p>
        </p:txBody>
      </p:sp>
      <p:sp>
        <p:nvSpPr>
          <p:cNvPr id="18" name="Documento 6"/>
          <p:cNvSpPr/>
          <p:nvPr/>
        </p:nvSpPr>
        <p:spPr>
          <a:xfrm>
            <a:off x="4974944" y="3140968"/>
            <a:ext cx="4153843" cy="764704"/>
          </a:xfrm>
          <a:prstGeom prst="flowChartDocument">
            <a:avLst/>
          </a:prstGeom>
          <a:solidFill>
            <a:schemeClr val="tx2">
              <a:lumMod val="75000"/>
              <a:alpha val="74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VE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MANGAS PARA BRAZOS</a:t>
            </a:r>
          </a:p>
        </p:txBody>
      </p:sp>
      <p:cxnSp>
        <p:nvCxnSpPr>
          <p:cNvPr id="19" name="5 Conector recto"/>
          <p:cNvCxnSpPr/>
          <p:nvPr/>
        </p:nvCxnSpPr>
        <p:spPr>
          <a:xfrm>
            <a:off x="4860032" y="3140968"/>
            <a:ext cx="0" cy="6998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0" name="4 Conector recto"/>
          <p:cNvCxnSpPr/>
          <p:nvPr/>
        </p:nvCxnSpPr>
        <p:spPr>
          <a:xfrm>
            <a:off x="4932040" y="3140970"/>
            <a:ext cx="0" cy="69985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1" name="50 CuadroTexto"/>
          <p:cNvSpPr txBox="1"/>
          <p:nvPr/>
        </p:nvSpPr>
        <p:spPr>
          <a:xfrm>
            <a:off x="3237349" y="1538409"/>
            <a:ext cx="1463128" cy="507831"/>
          </a:xfrm>
          <a:prstGeom prst="rect">
            <a:avLst/>
          </a:prstGeom>
          <a:solidFill>
            <a:srgbClr val="F8F8F8"/>
          </a:solidFill>
          <a:ln cap="rnd" cmpd="dbl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MX" sz="900" u="sng" dirty="0"/>
              <a:t>Descripción</a:t>
            </a:r>
          </a:p>
          <a:p>
            <a:r>
              <a:rPr lang="pt-BR" sz="900" b="1" dirty="0"/>
              <a:t>MANGUERA DE GASOLINA</a:t>
            </a:r>
          </a:p>
          <a:p>
            <a:r>
              <a:rPr lang="pt-BR" sz="900" dirty="0"/>
              <a:t>Medida para UNIVERSAL</a:t>
            </a:r>
          </a:p>
        </p:txBody>
      </p:sp>
      <p:sp>
        <p:nvSpPr>
          <p:cNvPr id="26" name="Título 1"/>
          <p:cNvSpPr txBox="1">
            <a:spLocks/>
          </p:cNvSpPr>
          <p:nvPr/>
        </p:nvSpPr>
        <p:spPr>
          <a:xfrm>
            <a:off x="1304229" y="1120169"/>
            <a:ext cx="1478356" cy="12171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Multi Repuestos</a:t>
            </a:r>
            <a:b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 Los Llanos C.A.</a:t>
            </a:r>
          </a:p>
        </p:txBody>
      </p:sp>
      <p:sp>
        <p:nvSpPr>
          <p:cNvPr id="30" name="Título 1"/>
          <p:cNvSpPr txBox="1">
            <a:spLocks/>
          </p:cNvSpPr>
          <p:nvPr/>
        </p:nvSpPr>
        <p:spPr>
          <a:xfrm>
            <a:off x="7431931" y="890585"/>
            <a:ext cx="1478356" cy="12171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Multi Repuestos</a:t>
            </a:r>
            <a:b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 Los Llanos C.A.</a:t>
            </a:r>
          </a:p>
        </p:txBody>
      </p:sp>
      <p:sp>
        <p:nvSpPr>
          <p:cNvPr id="31" name="50 CuadroTexto"/>
          <p:cNvSpPr txBox="1"/>
          <p:nvPr/>
        </p:nvSpPr>
        <p:spPr>
          <a:xfrm>
            <a:off x="7308304" y="2496245"/>
            <a:ext cx="1463128" cy="507831"/>
          </a:xfrm>
          <a:prstGeom prst="rect">
            <a:avLst/>
          </a:prstGeom>
          <a:solidFill>
            <a:srgbClr val="F8F8F8"/>
          </a:solidFill>
          <a:ln cap="rnd" cmpd="dbl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MX" sz="900" u="sng" dirty="0"/>
              <a:t>Descripción</a:t>
            </a:r>
          </a:p>
          <a:p>
            <a:r>
              <a:rPr lang="pt-BR" sz="900" b="1" dirty="0"/>
              <a:t>MANGUERA DE GASOLINA</a:t>
            </a:r>
          </a:p>
          <a:p>
            <a:r>
              <a:rPr lang="pt-BR" sz="900" dirty="0"/>
              <a:t>Medida para UNIVERSAL</a:t>
            </a: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7"/>
          <a:srcRect l="7532" t="13554" r="5864" b="4256"/>
          <a:stretch/>
        </p:blipFill>
        <p:spPr>
          <a:xfrm>
            <a:off x="964708" y="3992969"/>
            <a:ext cx="1723389" cy="180231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32" name="Título 1"/>
          <p:cNvSpPr txBox="1">
            <a:spLocks/>
          </p:cNvSpPr>
          <p:nvPr/>
        </p:nvSpPr>
        <p:spPr>
          <a:xfrm>
            <a:off x="3345730" y="4692655"/>
            <a:ext cx="1478356" cy="12171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1000" dirty="0" err="1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Multi</a:t>
            </a:r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 Repuestos</a:t>
            </a:r>
            <a:b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 Los Llanos C.A.</a:t>
            </a:r>
          </a:p>
        </p:txBody>
      </p:sp>
      <p:sp>
        <p:nvSpPr>
          <p:cNvPr id="33" name="Título 1"/>
          <p:cNvSpPr txBox="1">
            <a:spLocks/>
          </p:cNvSpPr>
          <p:nvPr/>
        </p:nvSpPr>
        <p:spPr>
          <a:xfrm>
            <a:off x="1048902" y="4279443"/>
            <a:ext cx="1478356" cy="12171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Multi Repuestos</a:t>
            </a:r>
            <a:b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 Los Llanos C.A.</a:t>
            </a:r>
          </a:p>
        </p:txBody>
      </p:sp>
      <p:sp>
        <p:nvSpPr>
          <p:cNvPr id="34" name="50 CuadroTexto"/>
          <p:cNvSpPr txBox="1"/>
          <p:nvPr/>
        </p:nvSpPr>
        <p:spPr>
          <a:xfrm>
            <a:off x="5533540" y="4793376"/>
            <a:ext cx="1463128" cy="507831"/>
          </a:xfrm>
          <a:prstGeom prst="rect">
            <a:avLst/>
          </a:prstGeom>
          <a:solidFill>
            <a:srgbClr val="F8F8F8"/>
          </a:solidFill>
          <a:ln cap="rnd" cmpd="dbl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MX" sz="900" u="sng" dirty="0"/>
              <a:t>Descripción</a:t>
            </a:r>
          </a:p>
          <a:p>
            <a:r>
              <a:rPr lang="pt-BR" sz="900" b="1" dirty="0"/>
              <a:t>MANGAS DE MOTO </a:t>
            </a:r>
            <a:r>
              <a:rPr lang="pt-BR" sz="900" dirty="0"/>
              <a:t>Medida para UNIVERSAL</a:t>
            </a:r>
          </a:p>
        </p:txBody>
      </p:sp>
    </p:spTree>
    <p:extLst>
      <p:ext uri="{BB962C8B-B14F-4D97-AF65-F5344CB8AC3E}">
        <p14:creationId xmlns:p14="http://schemas.microsoft.com/office/powerpoint/2010/main" val="18935262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50" t="37400" r="9052" b="37401"/>
          <a:stretch/>
        </p:blipFill>
        <p:spPr>
          <a:xfrm>
            <a:off x="1089797" y="3757970"/>
            <a:ext cx="2052228" cy="64807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8" name="Imagen 2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190" b="28417"/>
          <a:stretch/>
        </p:blipFill>
        <p:spPr>
          <a:xfrm>
            <a:off x="26717" y="6107910"/>
            <a:ext cx="3160379" cy="806692"/>
          </a:xfrm>
          <a:prstGeom prst="rect">
            <a:avLst/>
          </a:prstGeom>
        </p:spPr>
      </p:pic>
      <p:cxnSp>
        <p:nvCxnSpPr>
          <p:cNvPr id="5" name="4 Conector recto"/>
          <p:cNvCxnSpPr/>
          <p:nvPr/>
        </p:nvCxnSpPr>
        <p:spPr>
          <a:xfrm>
            <a:off x="3583551" y="1"/>
            <a:ext cx="0" cy="69985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" name="5 Conector recto"/>
          <p:cNvCxnSpPr/>
          <p:nvPr/>
        </p:nvCxnSpPr>
        <p:spPr>
          <a:xfrm>
            <a:off x="3511543" y="-1"/>
            <a:ext cx="0" cy="6998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40" name="Picture 14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31562"/>
          <a:stretch/>
        </p:blipFill>
        <p:spPr bwMode="auto">
          <a:xfrm>
            <a:off x="1142776" y="2637791"/>
            <a:ext cx="1946271" cy="765999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14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40 CuadroTexto"/>
          <p:cNvSpPr txBox="1"/>
          <p:nvPr/>
        </p:nvSpPr>
        <p:spPr>
          <a:xfrm>
            <a:off x="3364525" y="1280543"/>
            <a:ext cx="1351491" cy="507831"/>
          </a:xfrm>
          <a:prstGeom prst="rect">
            <a:avLst/>
          </a:prstGeom>
          <a:solidFill>
            <a:srgbClr val="F8F8F8"/>
          </a:solidFill>
          <a:ln cap="rnd" cmpd="dbl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MX" sz="900" u="sng" dirty="0"/>
              <a:t>Descripción</a:t>
            </a:r>
          </a:p>
          <a:p>
            <a:r>
              <a:rPr lang="es-VE" sz="900" b="1" dirty="0"/>
              <a:t>MANILLA CROCHE</a:t>
            </a:r>
          </a:p>
          <a:p>
            <a:r>
              <a:rPr lang="es-VE" sz="900" dirty="0"/>
              <a:t>Medida  para  CG-150</a:t>
            </a:r>
          </a:p>
        </p:txBody>
      </p:sp>
      <p:sp>
        <p:nvSpPr>
          <p:cNvPr id="42" name="41 CuadroTexto"/>
          <p:cNvSpPr txBox="1"/>
          <p:nvPr/>
        </p:nvSpPr>
        <p:spPr>
          <a:xfrm>
            <a:off x="3275857" y="2705145"/>
            <a:ext cx="1440160" cy="507831"/>
          </a:xfrm>
          <a:prstGeom prst="rect">
            <a:avLst/>
          </a:prstGeom>
          <a:solidFill>
            <a:srgbClr val="F8F8F8"/>
          </a:solidFill>
          <a:ln cap="rnd" cmpd="dbl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MX" sz="900" u="sng" dirty="0"/>
              <a:t>Descripción</a:t>
            </a:r>
          </a:p>
          <a:p>
            <a:r>
              <a:rPr lang="es-VE" sz="900" b="1" dirty="0"/>
              <a:t>MANILLA CROCHE</a:t>
            </a:r>
            <a:r>
              <a:rPr lang="es-VE" sz="900" dirty="0"/>
              <a:t> </a:t>
            </a:r>
          </a:p>
          <a:p>
            <a:r>
              <a:rPr lang="es-VE" sz="900" dirty="0"/>
              <a:t>Medida LEON , OWEN </a:t>
            </a:r>
          </a:p>
        </p:txBody>
      </p:sp>
      <p:pic>
        <p:nvPicPr>
          <p:cNvPr id="43" name="Picture 1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86061" y="1293347"/>
            <a:ext cx="2150235" cy="75319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14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13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31966" y="1329251"/>
            <a:ext cx="2014209" cy="630324"/>
          </a:xfrm>
          <a:prstGeom prst="round2DiagRect">
            <a:avLst>
              <a:gd name="adj1" fmla="val 11720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14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48 CuadroTexto"/>
          <p:cNvSpPr txBox="1"/>
          <p:nvPr/>
        </p:nvSpPr>
        <p:spPr>
          <a:xfrm>
            <a:off x="3347865" y="3785265"/>
            <a:ext cx="1368153" cy="507831"/>
          </a:xfrm>
          <a:prstGeom prst="rect">
            <a:avLst/>
          </a:prstGeom>
          <a:solidFill>
            <a:srgbClr val="F8F8F8"/>
          </a:solidFill>
          <a:ln cap="rnd" cmpd="dbl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MX" sz="900" u="sng" dirty="0"/>
              <a:t>Descripción</a:t>
            </a:r>
          </a:p>
          <a:p>
            <a:r>
              <a:rPr lang="es-VE" sz="900" b="1" dirty="0"/>
              <a:t>MANILLA CROCHE </a:t>
            </a:r>
            <a:r>
              <a:rPr lang="es-VE" sz="900" dirty="0"/>
              <a:t> </a:t>
            </a:r>
          </a:p>
          <a:p>
            <a:r>
              <a:rPr lang="es-VE" sz="900" dirty="0"/>
              <a:t>Medida para HORSE</a:t>
            </a:r>
          </a:p>
        </p:txBody>
      </p:sp>
      <p:pic>
        <p:nvPicPr>
          <p:cNvPr id="50" name="Picture 14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harpenSoften amount="25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672552" y="4566316"/>
            <a:ext cx="2086928" cy="1272624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14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14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76056" y="2548984"/>
            <a:ext cx="2122197" cy="1090194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14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45 CuadroTexto"/>
          <p:cNvSpPr txBox="1"/>
          <p:nvPr/>
        </p:nvSpPr>
        <p:spPr>
          <a:xfrm>
            <a:off x="7452321" y="1276202"/>
            <a:ext cx="1580323" cy="507831"/>
          </a:xfrm>
          <a:prstGeom prst="rect">
            <a:avLst/>
          </a:prstGeom>
          <a:solidFill>
            <a:srgbClr val="F8F8F8"/>
          </a:solidFill>
          <a:ln cap="rnd" cmpd="dbl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MX" sz="900" u="sng" dirty="0"/>
              <a:t>Descripción</a:t>
            </a:r>
          </a:p>
          <a:p>
            <a:r>
              <a:rPr lang="es-VE" sz="900" b="1" dirty="0"/>
              <a:t>MANILLA CROCHE CON BASE</a:t>
            </a:r>
            <a:r>
              <a:rPr lang="es-VE" sz="900" dirty="0"/>
              <a:t> Medida para BERA, CG150</a:t>
            </a:r>
          </a:p>
        </p:txBody>
      </p:sp>
      <p:sp>
        <p:nvSpPr>
          <p:cNvPr id="52" name="51 CuadroTexto"/>
          <p:cNvSpPr txBox="1"/>
          <p:nvPr/>
        </p:nvSpPr>
        <p:spPr>
          <a:xfrm>
            <a:off x="7524328" y="2483605"/>
            <a:ext cx="1495507" cy="507831"/>
          </a:xfrm>
          <a:prstGeom prst="rect">
            <a:avLst/>
          </a:prstGeom>
          <a:solidFill>
            <a:srgbClr val="F8F8F8"/>
          </a:solidFill>
          <a:ln cap="rnd" cmpd="dbl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MX" sz="900" dirty="0"/>
              <a:t>Descripción</a:t>
            </a:r>
          </a:p>
          <a:p>
            <a:r>
              <a:rPr lang="es-VE" sz="900" b="1" dirty="0"/>
              <a:t>MANILLA  (SET) </a:t>
            </a:r>
          </a:p>
          <a:p>
            <a:r>
              <a:rPr lang="es-VE" sz="900" dirty="0"/>
              <a:t>Medida para  SCOOTER </a:t>
            </a:r>
          </a:p>
        </p:txBody>
      </p:sp>
      <p:sp>
        <p:nvSpPr>
          <p:cNvPr id="45" name="Título 1"/>
          <p:cNvSpPr txBox="1">
            <a:spLocks/>
          </p:cNvSpPr>
          <p:nvPr/>
        </p:nvSpPr>
        <p:spPr>
          <a:xfrm>
            <a:off x="1365452" y="1203783"/>
            <a:ext cx="1478356" cy="12171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Multi Repuestos</a:t>
            </a:r>
            <a:b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 Los Llanos C.A.</a:t>
            </a:r>
          </a:p>
        </p:txBody>
      </p:sp>
      <p:sp>
        <p:nvSpPr>
          <p:cNvPr id="48" name="Título 1"/>
          <p:cNvSpPr txBox="1">
            <a:spLocks/>
          </p:cNvSpPr>
          <p:nvPr/>
        </p:nvSpPr>
        <p:spPr>
          <a:xfrm>
            <a:off x="5685932" y="1196752"/>
            <a:ext cx="1478356" cy="12171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Multi Repuestos</a:t>
            </a:r>
            <a:b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 Los Llanos C.A.</a:t>
            </a:r>
          </a:p>
        </p:txBody>
      </p:sp>
      <p:sp>
        <p:nvSpPr>
          <p:cNvPr id="53" name="Título 1"/>
          <p:cNvSpPr txBox="1">
            <a:spLocks/>
          </p:cNvSpPr>
          <p:nvPr/>
        </p:nvSpPr>
        <p:spPr>
          <a:xfrm>
            <a:off x="1403648" y="2420888"/>
            <a:ext cx="1478356" cy="12171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Multi Repuestos</a:t>
            </a:r>
            <a:b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 Los Llanos C.A.</a:t>
            </a:r>
          </a:p>
        </p:txBody>
      </p:sp>
      <p:sp>
        <p:nvSpPr>
          <p:cNvPr id="54" name="Título 1"/>
          <p:cNvSpPr txBox="1">
            <a:spLocks/>
          </p:cNvSpPr>
          <p:nvPr/>
        </p:nvSpPr>
        <p:spPr>
          <a:xfrm>
            <a:off x="5397900" y="2643943"/>
            <a:ext cx="1478356" cy="12171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Multi Repuestos</a:t>
            </a:r>
            <a:b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 Los Llanos C.A.</a:t>
            </a:r>
          </a:p>
        </p:txBody>
      </p:sp>
      <p:sp>
        <p:nvSpPr>
          <p:cNvPr id="55" name="Título 1"/>
          <p:cNvSpPr txBox="1">
            <a:spLocks/>
          </p:cNvSpPr>
          <p:nvPr/>
        </p:nvSpPr>
        <p:spPr>
          <a:xfrm>
            <a:off x="3563888" y="4509120"/>
            <a:ext cx="1478356" cy="12171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Multi Repuestos</a:t>
            </a:r>
            <a:b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 Los Llanos C.A.</a:t>
            </a:r>
          </a:p>
        </p:txBody>
      </p:sp>
      <p:sp>
        <p:nvSpPr>
          <p:cNvPr id="56" name="Título 1"/>
          <p:cNvSpPr txBox="1">
            <a:spLocks/>
          </p:cNvSpPr>
          <p:nvPr/>
        </p:nvSpPr>
        <p:spPr>
          <a:xfrm>
            <a:off x="1509468" y="3501008"/>
            <a:ext cx="1478356" cy="12171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Multi Repuestos</a:t>
            </a:r>
            <a:b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 Los Llanos C.A.</a:t>
            </a:r>
          </a:p>
        </p:txBody>
      </p:sp>
      <p:grpSp>
        <p:nvGrpSpPr>
          <p:cNvPr id="57" name="8 Grupo"/>
          <p:cNvGrpSpPr/>
          <p:nvPr/>
        </p:nvGrpSpPr>
        <p:grpSpPr>
          <a:xfrm>
            <a:off x="2392929" y="5920151"/>
            <a:ext cx="7133627" cy="2227181"/>
            <a:chOff x="2386329" y="5920150"/>
            <a:chExt cx="7133627" cy="2227181"/>
          </a:xfrm>
        </p:grpSpPr>
        <p:sp>
          <p:nvSpPr>
            <p:cNvPr id="58" name="22 Documento"/>
            <p:cNvSpPr/>
            <p:nvPr/>
          </p:nvSpPr>
          <p:spPr>
            <a:xfrm rot="10176519">
              <a:off x="2388791" y="5920150"/>
              <a:ext cx="7043294" cy="1982655"/>
            </a:xfrm>
            <a:prstGeom prst="flowChartDocumen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59" name="23 Documento"/>
            <p:cNvSpPr/>
            <p:nvPr/>
          </p:nvSpPr>
          <p:spPr>
            <a:xfrm rot="10192481">
              <a:off x="2400447" y="5954303"/>
              <a:ext cx="7053924" cy="1982655"/>
            </a:xfrm>
            <a:prstGeom prst="flowChartDocument">
              <a:avLst/>
            </a:prstGeom>
            <a:solidFill>
              <a:srgbClr val="FF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60" name="24 Documento"/>
            <p:cNvSpPr/>
            <p:nvPr/>
          </p:nvSpPr>
          <p:spPr>
            <a:xfrm rot="10193874">
              <a:off x="2386329" y="6164676"/>
              <a:ext cx="7133627" cy="1982655"/>
            </a:xfrm>
            <a:prstGeom prst="flowChartDocument">
              <a:avLst/>
            </a:prstGeom>
            <a:gradFill flip="none" rotWithShape="1">
              <a:gsLst>
                <a:gs pos="0">
                  <a:schemeClr val="tx1">
                    <a:lumMod val="75000"/>
                    <a:lumOff val="25000"/>
                    <a:shade val="30000"/>
                    <a:satMod val="115000"/>
                  </a:schemeClr>
                </a:gs>
                <a:gs pos="50000">
                  <a:schemeClr val="tx1">
                    <a:lumMod val="75000"/>
                    <a:lumOff val="25000"/>
                    <a:shade val="67500"/>
                    <a:satMod val="115000"/>
                  </a:schemeClr>
                </a:gs>
                <a:gs pos="100000">
                  <a:schemeClr val="tx1">
                    <a:lumMod val="75000"/>
                    <a:lumOff val="25000"/>
                    <a:shade val="100000"/>
                    <a:satMod val="115000"/>
                  </a:schemeClr>
                </a:gs>
              </a:gsLst>
              <a:lin ang="8100000" scaled="1"/>
              <a:tileRect/>
            </a:gra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</p:grpSp>
      <p:sp>
        <p:nvSpPr>
          <p:cNvPr id="61" name="21 Rectángulo"/>
          <p:cNvSpPr/>
          <p:nvPr/>
        </p:nvSpPr>
        <p:spPr>
          <a:xfrm>
            <a:off x="17482" y="168884"/>
            <a:ext cx="677108" cy="4824536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vert="vert270"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x-none" sz="3200" b="1" spc="50" dirty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NUESTROS PRODUCTOS</a:t>
            </a:r>
            <a:endParaRPr lang="es-ES" sz="3200" b="1" spc="50" dirty="0">
              <a:ln w="11430"/>
              <a:solidFill>
                <a:srgbClr val="FF000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63" name="Documento 6"/>
          <p:cNvSpPr/>
          <p:nvPr/>
        </p:nvSpPr>
        <p:spPr>
          <a:xfrm>
            <a:off x="3663569" y="-16143"/>
            <a:ext cx="5480431" cy="764704"/>
          </a:xfrm>
          <a:prstGeom prst="flowChartDocument">
            <a:avLst/>
          </a:prstGeom>
          <a:solidFill>
            <a:schemeClr val="tx2">
              <a:lumMod val="75000"/>
              <a:alpha val="74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VE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MANILLAS</a:t>
            </a:r>
          </a:p>
        </p:txBody>
      </p:sp>
    </p:spTree>
    <p:extLst>
      <p:ext uri="{BB962C8B-B14F-4D97-AF65-F5344CB8AC3E}">
        <p14:creationId xmlns:p14="http://schemas.microsoft.com/office/powerpoint/2010/main" val="36688296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9" t="8801" r="7087" b="7200"/>
          <a:stretch/>
        </p:blipFill>
        <p:spPr>
          <a:xfrm rot="10800000">
            <a:off x="1228371" y="3964184"/>
            <a:ext cx="1718222" cy="1795889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4"/>
          <a:srcRect l="14272" t="17181" r="11640" b="13118"/>
          <a:stretch/>
        </p:blipFill>
        <p:spPr>
          <a:xfrm>
            <a:off x="4365106" y="879623"/>
            <a:ext cx="2491287" cy="123552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37" name="50 CuadroTexto"/>
          <p:cNvSpPr txBox="1"/>
          <p:nvPr/>
        </p:nvSpPr>
        <p:spPr>
          <a:xfrm>
            <a:off x="4826220" y="2272421"/>
            <a:ext cx="1411965" cy="646331"/>
          </a:xfrm>
          <a:prstGeom prst="rect">
            <a:avLst/>
          </a:prstGeom>
          <a:solidFill>
            <a:srgbClr val="F8F8F8"/>
          </a:solidFill>
          <a:ln cap="rnd" cmpd="dbl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MX" sz="900" u="sng" dirty="0">
                <a:solidFill>
                  <a:schemeClr val="tx1"/>
                </a:solidFill>
              </a:rPr>
              <a:t>Descripción</a:t>
            </a:r>
          </a:p>
          <a:p>
            <a:r>
              <a:rPr lang="es-VE" sz="900" b="1" dirty="0">
                <a:solidFill>
                  <a:schemeClr val="tx1"/>
                </a:solidFill>
              </a:rPr>
              <a:t>MARTILLERA COMPLETA</a:t>
            </a:r>
          </a:p>
          <a:p>
            <a:r>
              <a:rPr lang="es-VE" sz="900" dirty="0">
                <a:solidFill>
                  <a:schemeClr val="tx1"/>
                </a:solidFill>
              </a:rPr>
              <a:t> Medida para </a:t>
            </a:r>
            <a:r>
              <a:rPr lang="x-none" sz="900" dirty="0">
                <a:solidFill>
                  <a:schemeClr val="tx1"/>
                </a:solidFill>
              </a:rPr>
              <a:t> CG-</a:t>
            </a:r>
            <a:r>
              <a:rPr lang="es-VE" sz="900" dirty="0">
                <a:solidFill>
                  <a:schemeClr val="tx1"/>
                </a:solidFill>
              </a:rPr>
              <a:t>200</a:t>
            </a:r>
            <a:endParaRPr lang="x-none" sz="900" dirty="0">
              <a:solidFill>
                <a:schemeClr val="tx1"/>
              </a:solidFill>
            </a:endParaRPr>
          </a:p>
          <a:p>
            <a:r>
              <a:rPr lang="x-none" sz="900" dirty="0">
                <a:solidFill>
                  <a:schemeClr val="tx1"/>
                </a:solidFill>
              </a:rPr>
              <a:t>M</a:t>
            </a:r>
            <a:r>
              <a:rPr lang="es-VE" sz="900" dirty="0">
                <a:solidFill>
                  <a:schemeClr val="tx1"/>
                </a:solidFill>
              </a:rPr>
              <a:t>o</a:t>
            </a:r>
            <a:r>
              <a:rPr lang="x-none" sz="900" dirty="0">
                <a:solidFill>
                  <a:schemeClr val="tx1"/>
                </a:solidFill>
              </a:rPr>
              <a:t>delos  Universal</a:t>
            </a:r>
            <a:endParaRPr lang="es-VE" sz="900" dirty="0">
              <a:solidFill>
                <a:schemeClr val="tx1"/>
              </a:solidFill>
            </a:endParaRP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5"/>
          <a:srcRect t="19937"/>
          <a:stretch/>
        </p:blipFill>
        <p:spPr>
          <a:xfrm>
            <a:off x="1264369" y="1029457"/>
            <a:ext cx="1911006" cy="1240384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9" name="Imagen 28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190" b="28417"/>
          <a:stretch/>
        </p:blipFill>
        <p:spPr>
          <a:xfrm>
            <a:off x="26717" y="6107910"/>
            <a:ext cx="3160379" cy="806692"/>
          </a:xfrm>
          <a:prstGeom prst="rect">
            <a:avLst/>
          </a:prstGeom>
        </p:spPr>
      </p:pic>
      <p:cxnSp>
        <p:nvCxnSpPr>
          <p:cNvPr id="5" name="4 Conector recto"/>
          <p:cNvCxnSpPr/>
          <p:nvPr/>
        </p:nvCxnSpPr>
        <p:spPr>
          <a:xfrm>
            <a:off x="843335" y="3075435"/>
            <a:ext cx="0" cy="69985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" name="5 Conector recto"/>
          <p:cNvCxnSpPr/>
          <p:nvPr/>
        </p:nvCxnSpPr>
        <p:spPr>
          <a:xfrm>
            <a:off x="771327" y="3075433"/>
            <a:ext cx="0" cy="6998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4" name="43 CuadroTexto"/>
          <p:cNvSpPr txBox="1"/>
          <p:nvPr/>
        </p:nvSpPr>
        <p:spPr>
          <a:xfrm>
            <a:off x="3081303" y="4300183"/>
            <a:ext cx="1917747" cy="1061829"/>
          </a:xfrm>
          <a:prstGeom prst="rect">
            <a:avLst/>
          </a:prstGeom>
          <a:solidFill>
            <a:srgbClr val="F8F8F8"/>
          </a:solidFill>
          <a:ln cap="rnd" cmpd="dbl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MX" sz="900" u="sng" dirty="0">
                <a:solidFill>
                  <a:schemeClr val="tx1"/>
                </a:solidFill>
              </a:rPr>
              <a:t>Descripción</a:t>
            </a:r>
          </a:p>
          <a:p>
            <a:r>
              <a:rPr lang="es-VE" sz="900" b="1" dirty="0">
                <a:solidFill>
                  <a:schemeClr val="tx1"/>
                </a:solidFill>
              </a:rPr>
              <a:t>MEDIO KIT DE EMPACADURA </a:t>
            </a:r>
          </a:p>
          <a:p>
            <a:r>
              <a:rPr lang="es-MX" sz="900" b="1" dirty="0">
                <a:solidFill>
                  <a:schemeClr val="tx1"/>
                </a:solidFill>
              </a:rPr>
              <a:t>CILINDRO Y CAMARA, GOMAS DE VALVULAS, GOMA TAPA VALVULA Y ESTOPERA DEL TUBO DE ESCAPE</a:t>
            </a:r>
            <a:endParaRPr lang="es-VE" sz="900" b="1" dirty="0">
              <a:solidFill>
                <a:schemeClr val="tx1"/>
              </a:solidFill>
            </a:endParaRPr>
          </a:p>
          <a:p>
            <a:r>
              <a:rPr lang="es-VE" sz="900" dirty="0">
                <a:solidFill>
                  <a:schemeClr val="tx1"/>
                </a:solidFill>
              </a:rPr>
              <a:t>Medida para CG-150</a:t>
            </a:r>
          </a:p>
          <a:p>
            <a:r>
              <a:rPr lang="es-VE" sz="900" dirty="0">
                <a:solidFill>
                  <a:schemeClr val="tx1"/>
                </a:solidFill>
              </a:rPr>
              <a:t> </a:t>
            </a:r>
            <a:endParaRPr lang="es-MX" sz="900" dirty="0">
              <a:solidFill>
                <a:schemeClr val="tx1"/>
              </a:solidFill>
            </a:endParaRPr>
          </a:p>
        </p:txBody>
      </p:sp>
      <p:cxnSp>
        <p:nvCxnSpPr>
          <p:cNvPr id="45" name="44 Conector recto"/>
          <p:cNvCxnSpPr/>
          <p:nvPr/>
        </p:nvCxnSpPr>
        <p:spPr>
          <a:xfrm>
            <a:off x="3582985" y="-27382"/>
            <a:ext cx="0" cy="69985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6" name="45 Conector recto"/>
          <p:cNvCxnSpPr/>
          <p:nvPr/>
        </p:nvCxnSpPr>
        <p:spPr>
          <a:xfrm>
            <a:off x="3510977" y="-27384"/>
            <a:ext cx="0" cy="6998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51" name="50 CuadroTexto"/>
          <p:cNvSpPr txBox="1"/>
          <p:nvPr/>
        </p:nvSpPr>
        <p:spPr>
          <a:xfrm>
            <a:off x="1363080" y="2439482"/>
            <a:ext cx="1411965" cy="646331"/>
          </a:xfrm>
          <a:prstGeom prst="rect">
            <a:avLst/>
          </a:prstGeom>
          <a:solidFill>
            <a:srgbClr val="F8F8F8"/>
          </a:solidFill>
          <a:ln cap="rnd" cmpd="dbl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MX" sz="900" u="sng" dirty="0">
                <a:solidFill>
                  <a:schemeClr val="tx1"/>
                </a:solidFill>
              </a:rPr>
              <a:t>Descripción</a:t>
            </a:r>
          </a:p>
          <a:p>
            <a:r>
              <a:rPr lang="es-VE" sz="900" b="1" dirty="0">
                <a:solidFill>
                  <a:schemeClr val="tx1"/>
                </a:solidFill>
              </a:rPr>
              <a:t>MARTILLERA COMPLETA</a:t>
            </a:r>
          </a:p>
          <a:p>
            <a:r>
              <a:rPr lang="es-VE" sz="900" dirty="0">
                <a:solidFill>
                  <a:schemeClr val="tx1"/>
                </a:solidFill>
              </a:rPr>
              <a:t> Medida para </a:t>
            </a:r>
            <a:r>
              <a:rPr lang="x-none" sz="900" dirty="0">
                <a:solidFill>
                  <a:schemeClr val="tx1"/>
                </a:solidFill>
              </a:rPr>
              <a:t> CG-150</a:t>
            </a:r>
          </a:p>
          <a:p>
            <a:r>
              <a:rPr lang="x-none" sz="900" dirty="0">
                <a:solidFill>
                  <a:schemeClr val="tx1"/>
                </a:solidFill>
              </a:rPr>
              <a:t>M</a:t>
            </a:r>
            <a:r>
              <a:rPr lang="es-VE" sz="900" dirty="0">
                <a:solidFill>
                  <a:schemeClr val="tx1"/>
                </a:solidFill>
              </a:rPr>
              <a:t>o</a:t>
            </a:r>
            <a:r>
              <a:rPr lang="x-none" sz="900" dirty="0">
                <a:solidFill>
                  <a:schemeClr val="tx1"/>
                </a:solidFill>
              </a:rPr>
              <a:t>delos  Universal</a:t>
            </a:r>
            <a:endParaRPr lang="es-VE" sz="900" dirty="0">
              <a:solidFill>
                <a:schemeClr val="tx1"/>
              </a:solidFill>
            </a:endParaRPr>
          </a:p>
        </p:txBody>
      </p:sp>
      <p:sp>
        <p:nvSpPr>
          <p:cNvPr id="52" name="51 CuadroTexto"/>
          <p:cNvSpPr txBox="1"/>
          <p:nvPr/>
        </p:nvSpPr>
        <p:spPr>
          <a:xfrm>
            <a:off x="7508235" y="2179365"/>
            <a:ext cx="1384321" cy="784830"/>
          </a:xfrm>
          <a:prstGeom prst="rect">
            <a:avLst/>
          </a:prstGeom>
          <a:solidFill>
            <a:srgbClr val="F8F8F8"/>
          </a:solidFill>
          <a:ln cap="rnd" cmpd="dbl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MX" sz="900" u="sng" dirty="0">
                <a:solidFill>
                  <a:schemeClr val="tx1"/>
                </a:solidFill>
              </a:rPr>
              <a:t>Descripción</a:t>
            </a:r>
          </a:p>
          <a:p>
            <a:r>
              <a:rPr lang="es-VE" sz="900" b="1" dirty="0">
                <a:solidFill>
                  <a:schemeClr val="tx1"/>
                </a:solidFill>
              </a:rPr>
              <a:t>T</a:t>
            </a:r>
            <a:r>
              <a:rPr lang="x-none" sz="900" b="1" dirty="0">
                <a:solidFill>
                  <a:schemeClr val="tx1"/>
                </a:solidFill>
              </a:rPr>
              <a:t>ORNILLO GRADUADOR </a:t>
            </a:r>
            <a:r>
              <a:rPr lang="es-VE" sz="900" b="1" dirty="0">
                <a:solidFill>
                  <a:schemeClr val="tx1"/>
                </a:solidFill>
              </a:rPr>
              <a:t>MARTILLERA (Par) </a:t>
            </a:r>
          </a:p>
          <a:p>
            <a:r>
              <a:rPr lang="es-VE" sz="900" dirty="0">
                <a:solidFill>
                  <a:schemeClr val="tx1"/>
                </a:solidFill>
              </a:rPr>
              <a:t> Medida para </a:t>
            </a:r>
            <a:r>
              <a:rPr lang="x-none" sz="900" dirty="0">
                <a:solidFill>
                  <a:schemeClr val="tx1"/>
                </a:solidFill>
              </a:rPr>
              <a:t> CG-150</a:t>
            </a:r>
          </a:p>
          <a:p>
            <a:r>
              <a:rPr lang="x-none" sz="900" dirty="0">
                <a:solidFill>
                  <a:schemeClr val="tx1"/>
                </a:solidFill>
              </a:rPr>
              <a:t>M</a:t>
            </a:r>
            <a:r>
              <a:rPr lang="es-VE" sz="900" dirty="0">
                <a:solidFill>
                  <a:schemeClr val="tx1"/>
                </a:solidFill>
              </a:rPr>
              <a:t>o</a:t>
            </a:r>
            <a:r>
              <a:rPr lang="x-none" sz="900" dirty="0">
                <a:solidFill>
                  <a:schemeClr val="tx1"/>
                </a:solidFill>
              </a:rPr>
              <a:t>delos  Universal</a:t>
            </a:r>
            <a:endParaRPr lang="es-VE" sz="900" dirty="0">
              <a:solidFill>
                <a:schemeClr val="tx1"/>
              </a:solidFill>
            </a:endParaRPr>
          </a:p>
        </p:txBody>
      </p:sp>
      <p:pic>
        <p:nvPicPr>
          <p:cNvPr id="53" name="Picture 14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101"/>
          <a:stretch/>
        </p:blipFill>
        <p:spPr bwMode="auto">
          <a:xfrm>
            <a:off x="7552237" y="1115648"/>
            <a:ext cx="1500025" cy="87192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14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Título 1"/>
          <p:cNvSpPr txBox="1">
            <a:spLocks/>
          </p:cNvSpPr>
          <p:nvPr/>
        </p:nvSpPr>
        <p:spPr>
          <a:xfrm>
            <a:off x="1363080" y="3958464"/>
            <a:ext cx="1478356" cy="12171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Multi Repuestos</a:t>
            </a:r>
            <a:b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 Los Llanos C.A.</a:t>
            </a:r>
          </a:p>
        </p:txBody>
      </p:sp>
      <p:sp>
        <p:nvSpPr>
          <p:cNvPr id="57" name="Título 1"/>
          <p:cNvSpPr txBox="1">
            <a:spLocks/>
          </p:cNvSpPr>
          <p:nvPr/>
        </p:nvSpPr>
        <p:spPr>
          <a:xfrm>
            <a:off x="7479077" y="934385"/>
            <a:ext cx="1478356" cy="12171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Multi Repuestos</a:t>
            </a:r>
            <a:b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 Los Llanos C.A.</a:t>
            </a:r>
          </a:p>
        </p:txBody>
      </p:sp>
      <p:sp>
        <p:nvSpPr>
          <p:cNvPr id="58" name="Título 1"/>
          <p:cNvSpPr txBox="1">
            <a:spLocks/>
          </p:cNvSpPr>
          <p:nvPr/>
        </p:nvSpPr>
        <p:spPr>
          <a:xfrm>
            <a:off x="1547664" y="1124744"/>
            <a:ext cx="1478356" cy="12171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Multi Repuestos</a:t>
            </a:r>
            <a:b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 Los Llanos C.A.</a:t>
            </a:r>
          </a:p>
        </p:txBody>
      </p:sp>
      <p:grpSp>
        <p:nvGrpSpPr>
          <p:cNvPr id="56" name="8 Grupo"/>
          <p:cNvGrpSpPr/>
          <p:nvPr/>
        </p:nvGrpSpPr>
        <p:grpSpPr>
          <a:xfrm>
            <a:off x="2392929" y="5920151"/>
            <a:ext cx="7133627" cy="2227181"/>
            <a:chOff x="2386329" y="5920150"/>
            <a:chExt cx="7133627" cy="2227181"/>
          </a:xfrm>
        </p:grpSpPr>
        <p:sp>
          <p:nvSpPr>
            <p:cNvPr id="59" name="22 Documento"/>
            <p:cNvSpPr/>
            <p:nvPr/>
          </p:nvSpPr>
          <p:spPr>
            <a:xfrm rot="10176519">
              <a:off x="2388791" y="5920150"/>
              <a:ext cx="7043294" cy="1982655"/>
            </a:xfrm>
            <a:prstGeom prst="flowChartDocumen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60" name="23 Documento"/>
            <p:cNvSpPr/>
            <p:nvPr/>
          </p:nvSpPr>
          <p:spPr>
            <a:xfrm rot="10192481">
              <a:off x="2400447" y="5954303"/>
              <a:ext cx="7053924" cy="1982655"/>
            </a:xfrm>
            <a:prstGeom prst="flowChartDocument">
              <a:avLst/>
            </a:prstGeom>
            <a:solidFill>
              <a:srgbClr val="FF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61" name="24 Documento"/>
            <p:cNvSpPr/>
            <p:nvPr/>
          </p:nvSpPr>
          <p:spPr>
            <a:xfrm rot="10193874">
              <a:off x="2386329" y="6164676"/>
              <a:ext cx="7133627" cy="1982655"/>
            </a:xfrm>
            <a:prstGeom prst="flowChartDocument">
              <a:avLst/>
            </a:prstGeom>
            <a:gradFill flip="none" rotWithShape="1">
              <a:gsLst>
                <a:gs pos="0">
                  <a:schemeClr val="tx1">
                    <a:lumMod val="75000"/>
                    <a:lumOff val="25000"/>
                    <a:shade val="30000"/>
                    <a:satMod val="115000"/>
                  </a:schemeClr>
                </a:gs>
                <a:gs pos="50000">
                  <a:schemeClr val="tx1">
                    <a:lumMod val="75000"/>
                    <a:lumOff val="25000"/>
                    <a:shade val="67500"/>
                    <a:satMod val="115000"/>
                  </a:schemeClr>
                </a:gs>
                <a:gs pos="100000">
                  <a:schemeClr val="tx1">
                    <a:lumMod val="75000"/>
                    <a:lumOff val="25000"/>
                    <a:shade val="100000"/>
                    <a:satMod val="115000"/>
                  </a:schemeClr>
                </a:gs>
              </a:gsLst>
              <a:lin ang="8100000" scaled="1"/>
              <a:tileRect/>
            </a:gra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</p:grpSp>
      <p:sp>
        <p:nvSpPr>
          <p:cNvPr id="62" name="21 Rectángulo"/>
          <p:cNvSpPr/>
          <p:nvPr/>
        </p:nvSpPr>
        <p:spPr>
          <a:xfrm>
            <a:off x="17482" y="168884"/>
            <a:ext cx="677108" cy="4824536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vert="vert270"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x-none" sz="3200" b="1" spc="50" dirty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NUESTROS PRODUCTOS</a:t>
            </a:r>
            <a:endParaRPr lang="es-ES" sz="3200" b="1" spc="50" dirty="0">
              <a:ln w="11430"/>
              <a:solidFill>
                <a:srgbClr val="FF000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64" name="Documento 6"/>
          <p:cNvSpPr/>
          <p:nvPr/>
        </p:nvSpPr>
        <p:spPr>
          <a:xfrm>
            <a:off x="3654993" y="40"/>
            <a:ext cx="5480431" cy="764704"/>
          </a:xfrm>
          <a:prstGeom prst="flowChartDocument">
            <a:avLst/>
          </a:prstGeom>
          <a:solidFill>
            <a:schemeClr val="tx2">
              <a:lumMod val="75000"/>
              <a:alpha val="74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VE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MARTILLERA-TORNILLO GRADUADOR</a:t>
            </a:r>
          </a:p>
        </p:txBody>
      </p:sp>
      <p:sp>
        <p:nvSpPr>
          <p:cNvPr id="65" name="Documento 6"/>
          <p:cNvSpPr/>
          <p:nvPr/>
        </p:nvSpPr>
        <p:spPr>
          <a:xfrm>
            <a:off x="914777" y="3068121"/>
            <a:ext cx="5480431" cy="764704"/>
          </a:xfrm>
          <a:prstGeom prst="flowChartDocument">
            <a:avLst/>
          </a:prstGeom>
          <a:solidFill>
            <a:schemeClr val="tx2">
              <a:lumMod val="75000"/>
              <a:alpha val="74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VE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MEDIO KITS</a:t>
            </a:r>
          </a:p>
        </p:txBody>
      </p:sp>
      <p:sp>
        <p:nvSpPr>
          <p:cNvPr id="30" name="Título 1"/>
          <p:cNvSpPr txBox="1">
            <a:spLocks/>
          </p:cNvSpPr>
          <p:nvPr/>
        </p:nvSpPr>
        <p:spPr>
          <a:xfrm>
            <a:off x="4871571" y="1015968"/>
            <a:ext cx="1478356" cy="12171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Multi Repuestos</a:t>
            </a:r>
            <a:b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 Los Llanos C.A.</a:t>
            </a:r>
          </a:p>
        </p:txBody>
      </p:sp>
    </p:spTree>
    <p:extLst>
      <p:ext uri="{BB962C8B-B14F-4D97-AF65-F5344CB8AC3E}">
        <p14:creationId xmlns:p14="http://schemas.microsoft.com/office/powerpoint/2010/main" val="32514750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/>
          <a:srcRect l="20812" t="30515" r="17892" b="14929"/>
          <a:stretch/>
        </p:blipFill>
        <p:spPr>
          <a:xfrm>
            <a:off x="3748298" y="1046672"/>
            <a:ext cx="1632684" cy="1161769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41" name="40 CuadroTexto"/>
          <p:cNvSpPr txBox="1"/>
          <p:nvPr/>
        </p:nvSpPr>
        <p:spPr>
          <a:xfrm>
            <a:off x="1218894" y="2605197"/>
            <a:ext cx="1512013" cy="507831"/>
          </a:xfrm>
          <a:prstGeom prst="rect">
            <a:avLst/>
          </a:prstGeom>
          <a:solidFill>
            <a:srgbClr val="F8F8F8"/>
          </a:solidFill>
          <a:ln cap="rnd" cmpd="dbl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MX" sz="900" u="sng" dirty="0"/>
              <a:t>Descripción</a:t>
            </a:r>
          </a:p>
          <a:p>
            <a:r>
              <a:rPr lang="es-VE" sz="900" b="1" dirty="0"/>
              <a:t>MICA DE STOP DE ARSEN I</a:t>
            </a:r>
          </a:p>
          <a:p>
            <a:r>
              <a:rPr lang="es-VE" sz="900" dirty="0"/>
              <a:t>Medida para  ARSEN I  </a:t>
            </a:r>
          </a:p>
        </p:txBody>
      </p:sp>
      <p:pic>
        <p:nvPicPr>
          <p:cNvPr id="28" name="Imagen 2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190" b="28417"/>
          <a:stretch/>
        </p:blipFill>
        <p:spPr>
          <a:xfrm>
            <a:off x="26717" y="6107910"/>
            <a:ext cx="3160379" cy="806692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135" y="881631"/>
            <a:ext cx="1379772" cy="166378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5" name="4 Conector recto"/>
          <p:cNvCxnSpPr/>
          <p:nvPr/>
        </p:nvCxnSpPr>
        <p:spPr>
          <a:xfrm>
            <a:off x="3583551" y="1"/>
            <a:ext cx="0" cy="69985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" name="5 Conector recto"/>
          <p:cNvCxnSpPr/>
          <p:nvPr/>
        </p:nvCxnSpPr>
        <p:spPr>
          <a:xfrm>
            <a:off x="3511543" y="-1"/>
            <a:ext cx="0" cy="6998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2" name="41 CuadroTexto"/>
          <p:cNvSpPr txBox="1"/>
          <p:nvPr/>
        </p:nvSpPr>
        <p:spPr>
          <a:xfrm>
            <a:off x="3758641" y="2455119"/>
            <a:ext cx="1742395" cy="646331"/>
          </a:xfrm>
          <a:prstGeom prst="rect">
            <a:avLst/>
          </a:prstGeom>
          <a:solidFill>
            <a:srgbClr val="F8F8F8"/>
          </a:solidFill>
          <a:ln cap="rnd" cmpd="dbl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MX" sz="900" u="sng" dirty="0"/>
              <a:t>Descripción</a:t>
            </a:r>
          </a:p>
          <a:p>
            <a:r>
              <a:rPr lang="es-VE" sz="900" b="1" dirty="0"/>
              <a:t>MICA DE CRUCE TRANSPARENTE Y NARANJA</a:t>
            </a:r>
          </a:p>
          <a:p>
            <a:r>
              <a:rPr lang="es-VE" sz="900" dirty="0"/>
              <a:t>Medida para GN / LEON </a:t>
            </a:r>
          </a:p>
        </p:txBody>
      </p:sp>
      <p:pic>
        <p:nvPicPr>
          <p:cNvPr id="43" name="Picture 1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49861" y="4417369"/>
            <a:ext cx="1022659" cy="1169859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14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44 CuadroTexto"/>
          <p:cNvSpPr txBox="1"/>
          <p:nvPr/>
        </p:nvSpPr>
        <p:spPr>
          <a:xfrm>
            <a:off x="3079914" y="3861049"/>
            <a:ext cx="1584175" cy="507831"/>
          </a:xfrm>
          <a:prstGeom prst="rect">
            <a:avLst/>
          </a:prstGeom>
          <a:solidFill>
            <a:srgbClr val="F8F8F8"/>
          </a:solidFill>
          <a:ln cap="rnd" cmpd="dbl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MX" sz="900" u="sng" dirty="0"/>
              <a:t>Descripción</a:t>
            </a:r>
          </a:p>
          <a:p>
            <a:r>
              <a:rPr lang="es-VE" sz="900" b="1" dirty="0"/>
              <a:t>MICA DE STOP TRASERO </a:t>
            </a:r>
          </a:p>
          <a:p>
            <a:r>
              <a:rPr lang="es-VE" sz="900" dirty="0"/>
              <a:t>Medida para CG-150 / BERA</a:t>
            </a:r>
          </a:p>
        </p:txBody>
      </p:sp>
      <p:pic>
        <p:nvPicPr>
          <p:cNvPr id="47" name="Picture 13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38235" y="3573016"/>
            <a:ext cx="1605573" cy="1299278"/>
          </a:xfrm>
          <a:prstGeom prst="round2DiagRect">
            <a:avLst>
              <a:gd name="adj1" fmla="val 11720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14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17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618418" y="5001783"/>
            <a:ext cx="1133121" cy="108293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14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48 CuadroTexto"/>
          <p:cNvSpPr txBox="1"/>
          <p:nvPr/>
        </p:nvSpPr>
        <p:spPr>
          <a:xfrm>
            <a:off x="6372200" y="2494637"/>
            <a:ext cx="1707771" cy="507831"/>
          </a:xfrm>
          <a:prstGeom prst="rect">
            <a:avLst/>
          </a:prstGeom>
          <a:solidFill>
            <a:srgbClr val="F8F8F8"/>
          </a:solidFill>
          <a:ln cap="rnd" cmpd="dbl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MX" sz="900" u="sng" dirty="0"/>
              <a:t>Descripción</a:t>
            </a:r>
          </a:p>
          <a:p>
            <a:r>
              <a:rPr lang="es-VE" sz="900" b="1" dirty="0"/>
              <a:t>MICA DE STOP  ROJO</a:t>
            </a:r>
            <a:r>
              <a:rPr lang="es-VE" sz="900" dirty="0"/>
              <a:t> </a:t>
            </a:r>
            <a:r>
              <a:rPr lang="es-VE" sz="900" b="1" dirty="0"/>
              <a:t>TRASERO</a:t>
            </a:r>
          </a:p>
          <a:p>
            <a:r>
              <a:rPr lang="es-MX" sz="900" dirty="0"/>
              <a:t>Medida </a:t>
            </a:r>
            <a:r>
              <a:rPr lang="es-VE" sz="900" dirty="0"/>
              <a:t> CG-150  / BERA </a:t>
            </a:r>
          </a:p>
        </p:txBody>
      </p:sp>
      <p:pic>
        <p:nvPicPr>
          <p:cNvPr id="46" name="Picture 13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0" b="98370" l="0" r="90000">
                        <a14:backgroundMark x1="2245" y1="8696" x2="2245" y2="8696"/>
                        <a14:backgroundMark x1="36327" y1="3804" x2="36327" y2="380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16216" y="881631"/>
            <a:ext cx="1452740" cy="1323233"/>
          </a:xfrm>
          <a:prstGeom prst="round2DiagRect">
            <a:avLst>
              <a:gd name="adj1" fmla="val 11720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14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49 CuadroTexto"/>
          <p:cNvSpPr txBox="1"/>
          <p:nvPr/>
        </p:nvSpPr>
        <p:spPr>
          <a:xfrm>
            <a:off x="7020272" y="4058067"/>
            <a:ext cx="1707771" cy="507831"/>
          </a:xfrm>
          <a:prstGeom prst="rect">
            <a:avLst/>
          </a:prstGeom>
          <a:solidFill>
            <a:srgbClr val="F8F8F8"/>
          </a:solidFill>
          <a:ln cap="rnd" cmpd="dbl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MX" sz="900" u="sng" dirty="0">
                <a:solidFill>
                  <a:schemeClr val="tx1"/>
                </a:solidFill>
              </a:rPr>
              <a:t>Descripción</a:t>
            </a:r>
          </a:p>
          <a:p>
            <a:r>
              <a:rPr lang="es-VE" sz="900" b="1" dirty="0">
                <a:solidFill>
                  <a:schemeClr val="tx1"/>
                </a:solidFill>
              </a:rPr>
              <a:t>MICA DE STOP  ROJO</a:t>
            </a:r>
            <a:r>
              <a:rPr lang="es-VE" sz="900" dirty="0">
                <a:solidFill>
                  <a:schemeClr val="tx1"/>
                </a:solidFill>
              </a:rPr>
              <a:t> </a:t>
            </a:r>
            <a:r>
              <a:rPr lang="es-VE" sz="900" b="1" dirty="0">
                <a:solidFill>
                  <a:schemeClr val="tx1"/>
                </a:solidFill>
              </a:rPr>
              <a:t>TRASERO</a:t>
            </a:r>
          </a:p>
          <a:p>
            <a:r>
              <a:rPr lang="es-MX" sz="900" dirty="0">
                <a:solidFill>
                  <a:schemeClr val="tx1"/>
                </a:solidFill>
              </a:rPr>
              <a:t>Medida </a:t>
            </a:r>
            <a:r>
              <a:rPr lang="es-VE" sz="900" dirty="0">
                <a:solidFill>
                  <a:schemeClr val="tx1"/>
                </a:solidFill>
              </a:rPr>
              <a:t> </a:t>
            </a:r>
            <a:r>
              <a:rPr lang="x-none" sz="900" dirty="0">
                <a:solidFill>
                  <a:schemeClr val="tx1"/>
                </a:solidFill>
              </a:rPr>
              <a:t>HORSE</a:t>
            </a:r>
            <a:r>
              <a:rPr lang="es-VE" sz="900" dirty="0">
                <a:solidFill>
                  <a:schemeClr val="tx1"/>
                </a:solidFill>
              </a:rPr>
              <a:t> </a:t>
            </a:r>
          </a:p>
        </p:txBody>
      </p:sp>
      <p:pic>
        <p:nvPicPr>
          <p:cNvPr id="51" name="Picture 13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70842" y="3570409"/>
            <a:ext cx="1651108" cy="1227610"/>
          </a:xfrm>
          <a:prstGeom prst="round2DiagRect">
            <a:avLst>
              <a:gd name="adj1" fmla="val 11720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14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Título 1"/>
          <p:cNvSpPr txBox="1">
            <a:spLocks/>
          </p:cNvSpPr>
          <p:nvPr/>
        </p:nvSpPr>
        <p:spPr>
          <a:xfrm>
            <a:off x="1365452" y="1268760"/>
            <a:ext cx="1478356" cy="12171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Multi Repuestos</a:t>
            </a:r>
            <a:b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 Los Llanos C.A.</a:t>
            </a:r>
          </a:p>
        </p:txBody>
      </p:sp>
      <p:sp>
        <p:nvSpPr>
          <p:cNvPr id="53" name="Título 1"/>
          <p:cNvSpPr txBox="1">
            <a:spLocks/>
          </p:cNvSpPr>
          <p:nvPr/>
        </p:nvSpPr>
        <p:spPr>
          <a:xfrm>
            <a:off x="3851920" y="1268760"/>
            <a:ext cx="1478356" cy="12171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Multi Repuestos</a:t>
            </a:r>
            <a:b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 Los Llanos C.A.</a:t>
            </a:r>
          </a:p>
        </p:txBody>
      </p:sp>
      <p:sp>
        <p:nvSpPr>
          <p:cNvPr id="54" name="Título 1"/>
          <p:cNvSpPr txBox="1">
            <a:spLocks/>
          </p:cNvSpPr>
          <p:nvPr/>
        </p:nvSpPr>
        <p:spPr>
          <a:xfrm>
            <a:off x="6550028" y="1347799"/>
            <a:ext cx="1478356" cy="12171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Multi Repuestos</a:t>
            </a:r>
            <a:b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 Los Llanos C.A.</a:t>
            </a:r>
          </a:p>
        </p:txBody>
      </p:sp>
      <p:sp>
        <p:nvSpPr>
          <p:cNvPr id="55" name="Título 1"/>
          <p:cNvSpPr txBox="1">
            <a:spLocks/>
          </p:cNvSpPr>
          <p:nvPr/>
        </p:nvSpPr>
        <p:spPr>
          <a:xfrm>
            <a:off x="5220072" y="3789040"/>
            <a:ext cx="1478356" cy="12171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Multi Repuestos</a:t>
            </a:r>
            <a:b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 Los Llanos C.A.</a:t>
            </a:r>
          </a:p>
        </p:txBody>
      </p:sp>
      <p:sp>
        <p:nvSpPr>
          <p:cNvPr id="56" name="Título 1"/>
          <p:cNvSpPr txBox="1">
            <a:spLocks/>
          </p:cNvSpPr>
          <p:nvPr/>
        </p:nvSpPr>
        <p:spPr>
          <a:xfrm>
            <a:off x="1331640" y="4005064"/>
            <a:ext cx="1478356" cy="12171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Multi Repuestos</a:t>
            </a:r>
            <a:b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 Los Llanos C.A.</a:t>
            </a:r>
          </a:p>
        </p:txBody>
      </p:sp>
      <p:grpSp>
        <p:nvGrpSpPr>
          <p:cNvPr id="57" name="8 Grupo"/>
          <p:cNvGrpSpPr/>
          <p:nvPr/>
        </p:nvGrpSpPr>
        <p:grpSpPr>
          <a:xfrm>
            <a:off x="2392929" y="5920151"/>
            <a:ext cx="7133627" cy="2227181"/>
            <a:chOff x="2386329" y="5920150"/>
            <a:chExt cx="7133627" cy="2227181"/>
          </a:xfrm>
        </p:grpSpPr>
        <p:sp>
          <p:nvSpPr>
            <p:cNvPr id="58" name="22 Documento"/>
            <p:cNvSpPr/>
            <p:nvPr/>
          </p:nvSpPr>
          <p:spPr>
            <a:xfrm rot="10176519">
              <a:off x="2388791" y="5920150"/>
              <a:ext cx="7043294" cy="1982655"/>
            </a:xfrm>
            <a:prstGeom prst="flowChartDocumen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59" name="23 Documento"/>
            <p:cNvSpPr/>
            <p:nvPr/>
          </p:nvSpPr>
          <p:spPr>
            <a:xfrm rot="10192481">
              <a:off x="2400447" y="5954303"/>
              <a:ext cx="7053924" cy="1982655"/>
            </a:xfrm>
            <a:prstGeom prst="flowChartDocument">
              <a:avLst/>
            </a:prstGeom>
            <a:solidFill>
              <a:srgbClr val="FF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60" name="24 Documento"/>
            <p:cNvSpPr/>
            <p:nvPr/>
          </p:nvSpPr>
          <p:spPr>
            <a:xfrm rot="10193874">
              <a:off x="2386329" y="6164676"/>
              <a:ext cx="7133627" cy="1982655"/>
            </a:xfrm>
            <a:prstGeom prst="flowChartDocument">
              <a:avLst/>
            </a:prstGeom>
            <a:gradFill flip="none" rotWithShape="1">
              <a:gsLst>
                <a:gs pos="0">
                  <a:schemeClr val="tx1">
                    <a:lumMod val="75000"/>
                    <a:lumOff val="25000"/>
                    <a:shade val="30000"/>
                    <a:satMod val="115000"/>
                  </a:schemeClr>
                </a:gs>
                <a:gs pos="50000">
                  <a:schemeClr val="tx1">
                    <a:lumMod val="75000"/>
                    <a:lumOff val="25000"/>
                    <a:shade val="67500"/>
                    <a:satMod val="115000"/>
                  </a:schemeClr>
                </a:gs>
                <a:gs pos="100000">
                  <a:schemeClr val="tx1">
                    <a:lumMod val="75000"/>
                    <a:lumOff val="25000"/>
                    <a:shade val="100000"/>
                    <a:satMod val="115000"/>
                  </a:schemeClr>
                </a:gs>
              </a:gsLst>
              <a:lin ang="8100000" scaled="1"/>
              <a:tileRect/>
            </a:gra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</p:grpSp>
      <p:sp>
        <p:nvSpPr>
          <p:cNvPr id="61" name="21 Rectángulo"/>
          <p:cNvSpPr/>
          <p:nvPr/>
        </p:nvSpPr>
        <p:spPr>
          <a:xfrm>
            <a:off x="17482" y="168884"/>
            <a:ext cx="677108" cy="4824536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vert="vert270"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x-none" sz="3200" b="1" spc="50" dirty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NUESTROS PRODUCTOS</a:t>
            </a:r>
            <a:endParaRPr lang="es-ES" sz="3200" b="1" spc="50" dirty="0">
              <a:ln w="11430"/>
              <a:solidFill>
                <a:srgbClr val="FF000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63" name="Documento 6"/>
          <p:cNvSpPr/>
          <p:nvPr/>
        </p:nvSpPr>
        <p:spPr>
          <a:xfrm>
            <a:off x="3663569" y="-7033"/>
            <a:ext cx="5480431" cy="764704"/>
          </a:xfrm>
          <a:prstGeom prst="flowChartDocument">
            <a:avLst/>
          </a:prstGeom>
          <a:solidFill>
            <a:schemeClr val="tx2">
              <a:lumMod val="75000"/>
              <a:alpha val="74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VE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MICAS</a:t>
            </a:r>
          </a:p>
        </p:txBody>
      </p:sp>
    </p:spTree>
    <p:extLst>
      <p:ext uri="{BB962C8B-B14F-4D97-AF65-F5344CB8AC3E}">
        <p14:creationId xmlns:p14="http://schemas.microsoft.com/office/powerpoint/2010/main" val="7871160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4536" t="1492" r="10793" b="8719"/>
          <a:stretch/>
        </p:blipFill>
        <p:spPr>
          <a:xfrm>
            <a:off x="3557250" y="793648"/>
            <a:ext cx="1622226" cy="135935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70" name="45 CuadroTexto"/>
          <p:cNvSpPr txBox="1"/>
          <p:nvPr/>
        </p:nvSpPr>
        <p:spPr>
          <a:xfrm>
            <a:off x="4656523" y="5498091"/>
            <a:ext cx="1711531" cy="507831"/>
          </a:xfrm>
          <a:prstGeom prst="rect">
            <a:avLst/>
          </a:prstGeom>
          <a:solidFill>
            <a:srgbClr val="F8F8F8"/>
          </a:solidFill>
          <a:ln cap="rnd" cmpd="dbl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MX" sz="900" dirty="0"/>
              <a:t>Descripción</a:t>
            </a:r>
          </a:p>
          <a:p>
            <a:r>
              <a:rPr lang="es-VE" sz="900" b="1" dirty="0"/>
              <a:t>PASTILLA DE FRENO</a:t>
            </a:r>
            <a:endParaRPr lang="x-none" sz="900" b="1" dirty="0"/>
          </a:p>
          <a:p>
            <a:r>
              <a:rPr lang="x-none" sz="900" dirty="0"/>
              <a:t>Medida para </a:t>
            </a:r>
            <a:r>
              <a:rPr lang="es-VE" sz="900" dirty="0"/>
              <a:t> </a:t>
            </a:r>
            <a:r>
              <a:rPr lang="es-ES" sz="900" dirty="0"/>
              <a:t>CG-150</a:t>
            </a:r>
            <a:endParaRPr lang="x-none" sz="900" dirty="0"/>
          </a:p>
        </p:txBody>
      </p:sp>
      <p:sp>
        <p:nvSpPr>
          <p:cNvPr id="69" name="48 CuadroTexto"/>
          <p:cNvSpPr txBox="1"/>
          <p:nvPr/>
        </p:nvSpPr>
        <p:spPr>
          <a:xfrm>
            <a:off x="7986930" y="4099875"/>
            <a:ext cx="1129073" cy="646331"/>
          </a:xfrm>
          <a:prstGeom prst="rect">
            <a:avLst/>
          </a:prstGeom>
          <a:solidFill>
            <a:srgbClr val="F8F8F8"/>
          </a:solidFill>
          <a:ln cap="rnd" cmpd="dbl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MX" sz="900" u="sng" dirty="0"/>
              <a:t>Descripción</a:t>
            </a:r>
          </a:p>
          <a:p>
            <a:r>
              <a:rPr lang="es-VE" sz="900" b="1" dirty="0"/>
              <a:t>PASTILLA DE FRENO</a:t>
            </a:r>
            <a:endParaRPr lang="x-none" sz="900" b="1" dirty="0"/>
          </a:p>
          <a:p>
            <a:r>
              <a:rPr lang="x-none" sz="900" dirty="0"/>
              <a:t>Medida para </a:t>
            </a:r>
            <a:r>
              <a:rPr lang="es-ES" sz="900" dirty="0"/>
              <a:t>HORSE</a:t>
            </a:r>
            <a:endParaRPr lang="x-none" sz="900" dirty="0"/>
          </a:p>
          <a:p>
            <a:endParaRPr lang="es-VE" sz="900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72" b="6053"/>
          <a:stretch/>
        </p:blipFill>
        <p:spPr>
          <a:xfrm>
            <a:off x="5866183" y="774069"/>
            <a:ext cx="1930356" cy="193718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9" name="Imagen 2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190" b="28417"/>
          <a:stretch/>
        </p:blipFill>
        <p:spPr>
          <a:xfrm>
            <a:off x="26717" y="6107910"/>
            <a:ext cx="3160379" cy="806692"/>
          </a:xfrm>
          <a:prstGeom prst="rect">
            <a:avLst/>
          </a:prstGeom>
        </p:spPr>
      </p:pic>
      <p:cxnSp>
        <p:nvCxnSpPr>
          <p:cNvPr id="5" name="4 Conector recto"/>
          <p:cNvCxnSpPr/>
          <p:nvPr/>
        </p:nvCxnSpPr>
        <p:spPr>
          <a:xfrm>
            <a:off x="3583551" y="1"/>
            <a:ext cx="0" cy="69985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" name="5 Conector recto"/>
          <p:cNvCxnSpPr/>
          <p:nvPr/>
        </p:nvCxnSpPr>
        <p:spPr>
          <a:xfrm>
            <a:off x="3511543" y="-1"/>
            <a:ext cx="0" cy="6998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40" name="Picture 1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71113" y="661377"/>
            <a:ext cx="1740507" cy="1183447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14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40 CuadroTexto"/>
          <p:cNvSpPr txBox="1"/>
          <p:nvPr/>
        </p:nvSpPr>
        <p:spPr>
          <a:xfrm>
            <a:off x="1253020" y="2174073"/>
            <a:ext cx="2042647" cy="507831"/>
          </a:xfrm>
          <a:prstGeom prst="rect">
            <a:avLst/>
          </a:prstGeom>
          <a:solidFill>
            <a:srgbClr val="F8F8F8"/>
          </a:solidFill>
          <a:ln cap="rnd" cmpd="dbl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MX" sz="900" u="sng" dirty="0"/>
              <a:t>Descripción</a:t>
            </a:r>
          </a:p>
          <a:p>
            <a:r>
              <a:rPr lang="es-VE" sz="900" b="1" dirty="0"/>
              <a:t>PANTALLA DE FARO REDONDA  (vidrio)</a:t>
            </a:r>
          </a:p>
          <a:p>
            <a:r>
              <a:rPr lang="es-VE" sz="900" dirty="0"/>
              <a:t>Medida para  BERA SOCIALISTA</a:t>
            </a:r>
          </a:p>
        </p:txBody>
      </p:sp>
      <p:sp>
        <p:nvSpPr>
          <p:cNvPr id="42" name="41 CuadroTexto"/>
          <p:cNvSpPr txBox="1"/>
          <p:nvPr/>
        </p:nvSpPr>
        <p:spPr>
          <a:xfrm>
            <a:off x="3439682" y="2196695"/>
            <a:ext cx="2074049" cy="507831"/>
          </a:xfrm>
          <a:prstGeom prst="rect">
            <a:avLst/>
          </a:prstGeom>
          <a:solidFill>
            <a:srgbClr val="F8F8F8"/>
          </a:solidFill>
          <a:ln cap="rnd" cmpd="dbl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MX" sz="900" u="sng" dirty="0"/>
              <a:t>Descripción</a:t>
            </a:r>
          </a:p>
          <a:p>
            <a:r>
              <a:rPr lang="es-VE" sz="900" b="1" dirty="0"/>
              <a:t>PANTALLA DE FARO CUADRADA (vidrio)</a:t>
            </a:r>
            <a:r>
              <a:rPr lang="es-VE" sz="900" dirty="0"/>
              <a:t> </a:t>
            </a:r>
          </a:p>
          <a:p>
            <a:r>
              <a:rPr lang="es-VE" sz="900" dirty="0"/>
              <a:t>Medida para CG-150, </a:t>
            </a:r>
          </a:p>
        </p:txBody>
      </p:sp>
      <p:cxnSp>
        <p:nvCxnSpPr>
          <p:cNvPr id="44" name="43 Conector recto"/>
          <p:cNvCxnSpPr/>
          <p:nvPr/>
        </p:nvCxnSpPr>
        <p:spPr>
          <a:xfrm>
            <a:off x="3583551" y="2852938"/>
            <a:ext cx="0" cy="69985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6" name="45 Conector recto"/>
          <p:cNvCxnSpPr/>
          <p:nvPr/>
        </p:nvCxnSpPr>
        <p:spPr>
          <a:xfrm>
            <a:off x="3511543" y="2852937"/>
            <a:ext cx="0" cy="6998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5" name="Título 1"/>
          <p:cNvSpPr txBox="1">
            <a:spLocks/>
          </p:cNvSpPr>
          <p:nvPr/>
        </p:nvSpPr>
        <p:spPr>
          <a:xfrm>
            <a:off x="1475656" y="548680"/>
            <a:ext cx="1478356" cy="12171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Multi Repuestos</a:t>
            </a:r>
            <a:b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 Los Llanos C.A.</a:t>
            </a:r>
          </a:p>
        </p:txBody>
      </p:sp>
      <p:sp>
        <p:nvSpPr>
          <p:cNvPr id="47" name="Título 1"/>
          <p:cNvSpPr txBox="1">
            <a:spLocks/>
          </p:cNvSpPr>
          <p:nvPr/>
        </p:nvSpPr>
        <p:spPr>
          <a:xfrm>
            <a:off x="3475668" y="915752"/>
            <a:ext cx="1478356" cy="12171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Multi Repuestos</a:t>
            </a:r>
            <a:b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 Los Llanos C.A.</a:t>
            </a:r>
          </a:p>
        </p:txBody>
      </p:sp>
      <p:grpSp>
        <p:nvGrpSpPr>
          <p:cNvPr id="56" name="8 Grupo"/>
          <p:cNvGrpSpPr/>
          <p:nvPr/>
        </p:nvGrpSpPr>
        <p:grpSpPr>
          <a:xfrm>
            <a:off x="2392929" y="5920151"/>
            <a:ext cx="7133627" cy="2227181"/>
            <a:chOff x="2386329" y="5920150"/>
            <a:chExt cx="7133627" cy="2227181"/>
          </a:xfrm>
        </p:grpSpPr>
        <p:sp>
          <p:nvSpPr>
            <p:cNvPr id="57" name="22 Documento"/>
            <p:cNvSpPr/>
            <p:nvPr/>
          </p:nvSpPr>
          <p:spPr>
            <a:xfrm rot="10176519">
              <a:off x="2388791" y="5920150"/>
              <a:ext cx="7043294" cy="1982655"/>
            </a:xfrm>
            <a:prstGeom prst="flowChartDocumen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58" name="23 Documento"/>
            <p:cNvSpPr/>
            <p:nvPr/>
          </p:nvSpPr>
          <p:spPr>
            <a:xfrm rot="10192481">
              <a:off x="2400447" y="5954303"/>
              <a:ext cx="7053924" cy="1982655"/>
            </a:xfrm>
            <a:prstGeom prst="flowChartDocument">
              <a:avLst/>
            </a:prstGeom>
            <a:solidFill>
              <a:srgbClr val="FF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59" name="24 Documento"/>
            <p:cNvSpPr/>
            <p:nvPr/>
          </p:nvSpPr>
          <p:spPr>
            <a:xfrm rot="10193874">
              <a:off x="2386329" y="6164676"/>
              <a:ext cx="7133627" cy="1982655"/>
            </a:xfrm>
            <a:prstGeom prst="flowChartDocument">
              <a:avLst/>
            </a:prstGeom>
            <a:gradFill flip="none" rotWithShape="1">
              <a:gsLst>
                <a:gs pos="0">
                  <a:schemeClr val="tx1">
                    <a:lumMod val="75000"/>
                    <a:lumOff val="25000"/>
                    <a:shade val="30000"/>
                    <a:satMod val="115000"/>
                  </a:schemeClr>
                </a:gs>
                <a:gs pos="50000">
                  <a:schemeClr val="tx1">
                    <a:lumMod val="75000"/>
                    <a:lumOff val="25000"/>
                    <a:shade val="67500"/>
                    <a:satMod val="115000"/>
                  </a:schemeClr>
                </a:gs>
                <a:gs pos="100000">
                  <a:schemeClr val="tx1">
                    <a:lumMod val="75000"/>
                    <a:lumOff val="25000"/>
                    <a:shade val="100000"/>
                    <a:satMod val="115000"/>
                  </a:schemeClr>
                </a:gs>
              </a:gsLst>
              <a:lin ang="8100000" scaled="1"/>
              <a:tileRect/>
            </a:gra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</p:grpSp>
      <p:sp>
        <p:nvSpPr>
          <p:cNvPr id="60" name="21 Rectángulo"/>
          <p:cNvSpPr/>
          <p:nvPr/>
        </p:nvSpPr>
        <p:spPr>
          <a:xfrm>
            <a:off x="17482" y="168884"/>
            <a:ext cx="677108" cy="4824536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vert="vert270"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x-none" sz="3200" b="1" spc="50" dirty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NUESTROS PRODUCTOS</a:t>
            </a:r>
            <a:endParaRPr lang="es-ES" sz="3200" b="1" spc="50" dirty="0">
              <a:ln w="11430"/>
              <a:solidFill>
                <a:srgbClr val="FF000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62" name="Documento 6"/>
          <p:cNvSpPr/>
          <p:nvPr/>
        </p:nvSpPr>
        <p:spPr>
          <a:xfrm>
            <a:off x="3656801" y="-19297"/>
            <a:ext cx="5480431" cy="764704"/>
          </a:xfrm>
          <a:prstGeom prst="flowChartDocument">
            <a:avLst/>
          </a:prstGeom>
          <a:solidFill>
            <a:schemeClr val="tx2">
              <a:lumMod val="75000"/>
              <a:alpha val="74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VE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PANTALLAS DE FARO</a:t>
            </a:r>
          </a:p>
        </p:txBody>
      </p:sp>
      <p:sp>
        <p:nvSpPr>
          <p:cNvPr id="63" name="Documento 6"/>
          <p:cNvSpPr/>
          <p:nvPr/>
        </p:nvSpPr>
        <p:spPr>
          <a:xfrm>
            <a:off x="3655559" y="2846178"/>
            <a:ext cx="5480431" cy="764704"/>
          </a:xfrm>
          <a:prstGeom prst="flowChartDocument">
            <a:avLst/>
          </a:prstGeom>
          <a:solidFill>
            <a:schemeClr val="tx2">
              <a:lumMod val="75000"/>
              <a:alpha val="74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VE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PASTILLAS</a:t>
            </a:r>
          </a:p>
        </p:txBody>
      </p:sp>
      <p:sp>
        <p:nvSpPr>
          <p:cNvPr id="27" name="Título 1"/>
          <p:cNvSpPr txBox="1">
            <a:spLocks/>
          </p:cNvSpPr>
          <p:nvPr/>
        </p:nvSpPr>
        <p:spPr>
          <a:xfrm>
            <a:off x="5959742" y="1157232"/>
            <a:ext cx="1478356" cy="12171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Multi Repuestos</a:t>
            </a:r>
            <a:b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 Los Llanos C.A.</a:t>
            </a:r>
          </a:p>
        </p:txBody>
      </p:sp>
      <p:sp>
        <p:nvSpPr>
          <p:cNvPr id="28" name="41 CuadroTexto"/>
          <p:cNvSpPr txBox="1"/>
          <p:nvPr/>
        </p:nvSpPr>
        <p:spPr>
          <a:xfrm>
            <a:off x="7850142" y="1206165"/>
            <a:ext cx="1224625" cy="646331"/>
          </a:xfrm>
          <a:prstGeom prst="rect">
            <a:avLst/>
          </a:prstGeom>
          <a:solidFill>
            <a:srgbClr val="F8F8F8"/>
          </a:solidFill>
          <a:ln cap="rnd" cmpd="dbl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MX" sz="900" u="sng" dirty="0"/>
              <a:t>Descripción</a:t>
            </a:r>
          </a:p>
          <a:p>
            <a:r>
              <a:rPr lang="es-VE" sz="900" b="1" dirty="0"/>
              <a:t>PANTALLA DE FARO REDONDA LED</a:t>
            </a:r>
          </a:p>
          <a:p>
            <a:r>
              <a:rPr lang="es-VE" sz="900" dirty="0"/>
              <a:t>Medida para VRA </a:t>
            </a:r>
          </a:p>
        </p:txBody>
      </p:sp>
      <p:pic>
        <p:nvPicPr>
          <p:cNvPr id="64" name="Picture 14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96218" y="3809719"/>
            <a:ext cx="1569937" cy="1005807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14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" name="40 CuadroTexto"/>
          <p:cNvSpPr txBox="1"/>
          <p:nvPr/>
        </p:nvSpPr>
        <p:spPr>
          <a:xfrm>
            <a:off x="899561" y="5105676"/>
            <a:ext cx="1711531" cy="646331"/>
          </a:xfrm>
          <a:prstGeom prst="rect">
            <a:avLst/>
          </a:prstGeom>
          <a:solidFill>
            <a:srgbClr val="F8F8F8"/>
          </a:solidFill>
          <a:ln cap="rnd" cmpd="dbl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MX" sz="900" u="sng" dirty="0"/>
              <a:t>Descripción</a:t>
            </a:r>
          </a:p>
          <a:p>
            <a:r>
              <a:rPr lang="es-VE" sz="900" b="1" dirty="0"/>
              <a:t>PASTILLA</a:t>
            </a:r>
            <a:r>
              <a:rPr lang="x-none" sz="900" b="1" dirty="0"/>
              <a:t> DE FRENO</a:t>
            </a:r>
          </a:p>
          <a:p>
            <a:r>
              <a:rPr lang="x-none" sz="900" b="1" dirty="0"/>
              <a:t>Medida para </a:t>
            </a:r>
            <a:r>
              <a:rPr lang="es-VE" sz="900" dirty="0"/>
              <a:t> </a:t>
            </a:r>
            <a:r>
              <a:rPr lang="es-ES" sz="900" dirty="0"/>
              <a:t>BERA</a:t>
            </a:r>
          </a:p>
          <a:p>
            <a:r>
              <a:rPr lang="es-VE" sz="900" dirty="0"/>
              <a:t> </a:t>
            </a:r>
          </a:p>
        </p:txBody>
      </p:sp>
      <p:pic>
        <p:nvPicPr>
          <p:cNvPr id="66" name="Picture 14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734833" y="3799672"/>
            <a:ext cx="1311697" cy="1241184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14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7" name="44 CuadroTexto"/>
          <p:cNvSpPr txBox="1"/>
          <p:nvPr/>
        </p:nvSpPr>
        <p:spPr>
          <a:xfrm>
            <a:off x="2751187" y="5390799"/>
            <a:ext cx="1711531" cy="507831"/>
          </a:xfrm>
          <a:prstGeom prst="rect">
            <a:avLst/>
          </a:prstGeom>
          <a:solidFill>
            <a:srgbClr val="F8F8F8"/>
          </a:solidFill>
          <a:ln cap="rnd" cmpd="dbl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MX" sz="900" u="sng" dirty="0"/>
              <a:t>Descripción</a:t>
            </a:r>
          </a:p>
          <a:p>
            <a:r>
              <a:rPr lang="es-VE" sz="900" b="1" dirty="0"/>
              <a:t>PASTILLAS DE FRENO</a:t>
            </a:r>
            <a:endParaRPr lang="x-none" sz="900" b="1" dirty="0"/>
          </a:p>
          <a:p>
            <a:r>
              <a:rPr lang="x-none" sz="900" dirty="0"/>
              <a:t>Medida para </a:t>
            </a:r>
            <a:r>
              <a:rPr lang="es-VE" sz="900" dirty="0"/>
              <a:t>LEON </a:t>
            </a:r>
            <a:endParaRPr lang="x-none" sz="900" dirty="0"/>
          </a:p>
        </p:txBody>
      </p:sp>
      <p:pic>
        <p:nvPicPr>
          <p:cNvPr id="68" name="Picture 17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97218" y="3727809"/>
            <a:ext cx="1470874" cy="1323094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14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Título 1"/>
          <p:cNvSpPr txBox="1">
            <a:spLocks/>
          </p:cNvSpPr>
          <p:nvPr/>
        </p:nvSpPr>
        <p:spPr>
          <a:xfrm>
            <a:off x="6506690" y="3771693"/>
            <a:ext cx="1478356" cy="12171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Multi Repuestos</a:t>
            </a:r>
            <a:b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 Los Llanos C.A.</a:t>
            </a:r>
          </a:p>
        </p:txBody>
      </p:sp>
      <p:sp>
        <p:nvSpPr>
          <p:cNvPr id="72" name="Título 1"/>
          <p:cNvSpPr txBox="1">
            <a:spLocks/>
          </p:cNvSpPr>
          <p:nvPr/>
        </p:nvSpPr>
        <p:spPr>
          <a:xfrm>
            <a:off x="4556273" y="3924093"/>
            <a:ext cx="1478356" cy="12171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Multi Repuestos</a:t>
            </a:r>
            <a:b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 Los Llanos C.A.</a:t>
            </a:r>
          </a:p>
        </p:txBody>
      </p:sp>
      <p:sp>
        <p:nvSpPr>
          <p:cNvPr id="73" name="Título 1"/>
          <p:cNvSpPr txBox="1">
            <a:spLocks/>
          </p:cNvSpPr>
          <p:nvPr/>
        </p:nvSpPr>
        <p:spPr>
          <a:xfrm>
            <a:off x="2650253" y="3778724"/>
            <a:ext cx="1478356" cy="12171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Multi Repuestos</a:t>
            </a:r>
            <a:b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 Los Llanos C.A.</a:t>
            </a:r>
          </a:p>
        </p:txBody>
      </p:sp>
      <p:sp>
        <p:nvSpPr>
          <p:cNvPr id="74" name="Título 1"/>
          <p:cNvSpPr txBox="1">
            <a:spLocks/>
          </p:cNvSpPr>
          <p:nvPr/>
        </p:nvSpPr>
        <p:spPr>
          <a:xfrm>
            <a:off x="850053" y="3699685"/>
            <a:ext cx="1478356" cy="12171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Multi Repuestos</a:t>
            </a:r>
            <a:b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 Los Llanos C.A.</a:t>
            </a:r>
          </a:p>
        </p:txBody>
      </p:sp>
      <p:pic>
        <p:nvPicPr>
          <p:cNvPr id="75" name="Picture 14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13172" y="3840627"/>
            <a:ext cx="1569937" cy="1005807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14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" name="Picture 13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479672" y="3976789"/>
            <a:ext cx="1399609" cy="1143484"/>
          </a:xfrm>
          <a:prstGeom prst="round2DiagRect">
            <a:avLst>
              <a:gd name="adj1" fmla="val 11720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14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7" name="Título 1"/>
          <p:cNvSpPr txBox="1">
            <a:spLocks/>
          </p:cNvSpPr>
          <p:nvPr/>
        </p:nvSpPr>
        <p:spPr>
          <a:xfrm>
            <a:off x="4383971" y="3882993"/>
            <a:ext cx="1478356" cy="12171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Multi Repuestos</a:t>
            </a:r>
            <a:b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 Los Llanos C.A.</a:t>
            </a:r>
          </a:p>
        </p:txBody>
      </p:sp>
      <p:sp>
        <p:nvSpPr>
          <p:cNvPr id="78" name="Título 1"/>
          <p:cNvSpPr txBox="1">
            <a:spLocks/>
          </p:cNvSpPr>
          <p:nvPr/>
        </p:nvSpPr>
        <p:spPr>
          <a:xfrm>
            <a:off x="887799" y="3704069"/>
            <a:ext cx="1478356" cy="12171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Multi Repuestos</a:t>
            </a:r>
            <a:b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 Los Llanos C.A.</a:t>
            </a:r>
          </a:p>
        </p:txBody>
      </p:sp>
    </p:spTree>
    <p:extLst>
      <p:ext uri="{BB962C8B-B14F-4D97-AF65-F5344CB8AC3E}">
        <p14:creationId xmlns:p14="http://schemas.microsoft.com/office/powerpoint/2010/main" val="14578963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Imagen 31"/>
          <p:cNvPicPr>
            <a:picLocks noChangeAspect="1"/>
          </p:cNvPicPr>
          <p:nvPr/>
        </p:nvPicPr>
        <p:blipFill rotWithShape="1">
          <a:blip r:embed="rId2"/>
          <a:srcRect l="11696" t="31856" r="13713" b="25809"/>
          <a:stretch/>
        </p:blipFill>
        <p:spPr>
          <a:xfrm>
            <a:off x="2755353" y="3989403"/>
            <a:ext cx="1487141" cy="1500669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410" t="27683" r="2788" b="16020"/>
          <a:stretch/>
        </p:blipFill>
        <p:spPr>
          <a:xfrm>
            <a:off x="5590340" y="2982745"/>
            <a:ext cx="1944216" cy="1512169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8" name="Imagen 3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190" b="28417"/>
          <a:stretch/>
        </p:blipFill>
        <p:spPr>
          <a:xfrm>
            <a:off x="26717" y="6107910"/>
            <a:ext cx="3160379" cy="806692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96" t="14888" r="15796" b="18114"/>
          <a:stretch/>
        </p:blipFill>
        <p:spPr>
          <a:xfrm>
            <a:off x="7792353" y="2874439"/>
            <a:ext cx="1152128" cy="1296144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5" name="4 Conector recto"/>
          <p:cNvCxnSpPr/>
          <p:nvPr/>
        </p:nvCxnSpPr>
        <p:spPr>
          <a:xfrm>
            <a:off x="3583551" y="1"/>
            <a:ext cx="0" cy="69985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" name="5 Conector recto"/>
          <p:cNvCxnSpPr/>
          <p:nvPr/>
        </p:nvCxnSpPr>
        <p:spPr>
          <a:xfrm>
            <a:off x="3511543" y="-1"/>
            <a:ext cx="0" cy="6998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2" name="41 Conector recto"/>
          <p:cNvCxnSpPr/>
          <p:nvPr/>
        </p:nvCxnSpPr>
        <p:spPr>
          <a:xfrm>
            <a:off x="4738013" y="2107239"/>
            <a:ext cx="0" cy="69985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7" name="46 Conector recto"/>
          <p:cNvCxnSpPr/>
          <p:nvPr/>
        </p:nvCxnSpPr>
        <p:spPr>
          <a:xfrm>
            <a:off x="4666005" y="2107237"/>
            <a:ext cx="0" cy="6998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52" name="Picture 17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72621" y="212211"/>
            <a:ext cx="1185510" cy="1503184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14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52 CuadroTexto"/>
          <p:cNvSpPr txBox="1"/>
          <p:nvPr/>
        </p:nvSpPr>
        <p:spPr>
          <a:xfrm>
            <a:off x="904395" y="1857584"/>
            <a:ext cx="1223843" cy="507831"/>
          </a:xfrm>
          <a:prstGeom prst="rect">
            <a:avLst/>
          </a:prstGeom>
          <a:solidFill>
            <a:srgbClr val="F8F8F8"/>
          </a:solidFill>
          <a:ln cap="rnd" cmpd="dbl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MX" sz="900" u="sng" dirty="0"/>
              <a:t>Descripción</a:t>
            </a:r>
          </a:p>
          <a:p>
            <a:r>
              <a:rPr lang="es-VE" sz="900" b="1" dirty="0"/>
              <a:t>PARCHO (individual)</a:t>
            </a:r>
            <a:endParaRPr lang="x-none" sz="900" b="1" dirty="0"/>
          </a:p>
          <a:p>
            <a:r>
              <a:rPr lang="x-none" sz="900" dirty="0"/>
              <a:t>Medida </a:t>
            </a:r>
            <a:r>
              <a:rPr lang="es-MX" sz="900" dirty="0"/>
              <a:t>Universal 0/1</a:t>
            </a:r>
            <a:endParaRPr lang="x-none" sz="900" dirty="0"/>
          </a:p>
        </p:txBody>
      </p:sp>
      <p:sp>
        <p:nvSpPr>
          <p:cNvPr id="55" name="54 CuadroTexto"/>
          <p:cNvSpPr txBox="1"/>
          <p:nvPr/>
        </p:nvSpPr>
        <p:spPr>
          <a:xfrm>
            <a:off x="5822689" y="4822049"/>
            <a:ext cx="1415969" cy="507831"/>
          </a:xfrm>
          <a:prstGeom prst="rect">
            <a:avLst/>
          </a:prstGeom>
          <a:solidFill>
            <a:srgbClr val="F8F8F8"/>
          </a:solidFill>
          <a:ln cap="rnd" cmpd="dbl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MX" sz="900" u="sng" dirty="0"/>
              <a:t>Descripción</a:t>
            </a:r>
          </a:p>
          <a:p>
            <a:r>
              <a:rPr lang="es-VE" sz="900" b="1" dirty="0"/>
              <a:t>Pega Tanque</a:t>
            </a:r>
            <a:endParaRPr lang="x-none" sz="900" b="1" dirty="0"/>
          </a:p>
          <a:p>
            <a:r>
              <a:rPr lang="x-none" sz="900" dirty="0"/>
              <a:t>Medida </a:t>
            </a:r>
            <a:r>
              <a:rPr lang="es-MX" sz="900" dirty="0"/>
              <a:t>Universal</a:t>
            </a:r>
            <a:endParaRPr lang="x-none" sz="900" dirty="0"/>
          </a:p>
        </p:txBody>
      </p:sp>
      <p:sp>
        <p:nvSpPr>
          <p:cNvPr id="56" name="Título 1"/>
          <p:cNvSpPr txBox="1">
            <a:spLocks/>
          </p:cNvSpPr>
          <p:nvPr/>
        </p:nvSpPr>
        <p:spPr>
          <a:xfrm>
            <a:off x="2680795" y="4175971"/>
            <a:ext cx="1478356" cy="12171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Multi Repuestos</a:t>
            </a:r>
            <a:b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 Los Llanos C.A.</a:t>
            </a:r>
          </a:p>
        </p:txBody>
      </p:sp>
      <p:sp>
        <p:nvSpPr>
          <p:cNvPr id="68" name="Título 1"/>
          <p:cNvSpPr txBox="1">
            <a:spLocks/>
          </p:cNvSpPr>
          <p:nvPr/>
        </p:nvSpPr>
        <p:spPr>
          <a:xfrm>
            <a:off x="5822689" y="3419682"/>
            <a:ext cx="1478356" cy="12171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Multi Repuestos</a:t>
            </a:r>
            <a:b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 Los Llanos C.A.</a:t>
            </a:r>
          </a:p>
        </p:txBody>
      </p:sp>
      <p:grpSp>
        <p:nvGrpSpPr>
          <p:cNvPr id="64" name="8 Grupo"/>
          <p:cNvGrpSpPr/>
          <p:nvPr/>
        </p:nvGrpSpPr>
        <p:grpSpPr>
          <a:xfrm>
            <a:off x="2392929" y="5920151"/>
            <a:ext cx="7133627" cy="2227181"/>
            <a:chOff x="2386329" y="5920150"/>
            <a:chExt cx="7133627" cy="2227181"/>
          </a:xfrm>
        </p:grpSpPr>
        <p:sp>
          <p:nvSpPr>
            <p:cNvPr id="69" name="22 Documento"/>
            <p:cNvSpPr/>
            <p:nvPr/>
          </p:nvSpPr>
          <p:spPr>
            <a:xfrm rot="10176519">
              <a:off x="2388791" y="5920150"/>
              <a:ext cx="7043294" cy="1982655"/>
            </a:xfrm>
            <a:prstGeom prst="flowChartDocumen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70" name="23 Documento"/>
            <p:cNvSpPr/>
            <p:nvPr/>
          </p:nvSpPr>
          <p:spPr>
            <a:xfrm rot="10192481">
              <a:off x="2400447" y="5954303"/>
              <a:ext cx="7053924" cy="1982655"/>
            </a:xfrm>
            <a:prstGeom prst="flowChartDocument">
              <a:avLst/>
            </a:prstGeom>
            <a:solidFill>
              <a:srgbClr val="FF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71" name="24 Documento"/>
            <p:cNvSpPr/>
            <p:nvPr/>
          </p:nvSpPr>
          <p:spPr>
            <a:xfrm rot="10193874">
              <a:off x="2386329" y="6164676"/>
              <a:ext cx="7133627" cy="1982655"/>
            </a:xfrm>
            <a:prstGeom prst="flowChartDocument">
              <a:avLst/>
            </a:prstGeom>
            <a:gradFill flip="none" rotWithShape="1">
              <a:gsLst>
                <a:gs pos="0">
                  <a:schemeClr val="tx1">
                    <a:lumMod val="75000"/>
                    <a:lumOff val="25000"/>
                    <a:shade val="30000"/>
                    <a:satMod val="115000"/>
                  </a:schemeClr>
                </a:gs>
                <a:gs pos="50000">
                  <a:schemeClr val="tx1">
                    <a:lumMod val="75000"/>
                    <a:lumOff val="25000"/>
                    <a:shade val="67500"/>
                    <a:satMod val="115000"/>
                  </a:schemeClr>
                </a:gs>
                <a:gs pos="100000">
                  <a:schemeClr val="tx1">
                    <a:lumMod val="75000"/>
                    <a:lumOff val="25000"/>
                    <a:shade val="100000"/>
                    <a:satMod val="115000"/>
                  </a:schemeClr>
                </a:gs>
              </a:gsLst>
              <a:lin ang="8100000" scaled="1"/>
              <a:tileRect/>
            </a:gra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</p:grpSp>
      <p:sp>
        <p:nvSpPr>
          <p:cNvPr id="72" name="21 Rectángulo"/>
          <p:cNvSpPr/>
          <p:nvPr/>
        </p:nvSpPr>
        <p:spPr>
          <a:xfrm>
            <a:off x="17482" y="168884"/>
            <a:ext cx="677108" cy="4824536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vert="vert270"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x-none" sz="3200" b="1" spc="50" dirty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NUESTROS PRODUCTOS</a:t>
            </a:r>
            <a:endParaRPr lang="es-ES" sz="3200" b="1" spc="50" dirty="0">
              <a:ln w="11430"/>
              <a:solidFill>
                <a:srgbClr val="FF000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74" name="Documento 6"/>
          <p:cNvSpPr/>
          <p:nvPr/>
        </p:nvSpPr>
        <p:spPr>
          <a:xfrm>
            <a:off x="3652405" y="1061"/>
            <a:ext cx="5480431" cy="764704"/>
          </a:xfrm>
          <a:prstGeom prst="flowChartDocument">
            <a:avLst/>
          </a:prstGeom>
          <a:solidFill>
            <a:schemeClr val="tx2">
              <a:lumMod val="75000"/>
              <a:alpha val="74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VE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PARCHOS</a:t>
            </a:r>
          </a:p>
        </p:txBody>
      </p:sp>
      <p:sp>
        <p:nvSpPr>
          <p:cNvPr id="75" name="Documento 6"/>
          <p:cNvSpPr/>
          <p:nvPr/>
        </p:nvSpPr>
        <p:spPr>
          <a:xfrm>
            <a:off x="4826530" y="2092193"/>
            <a:ext cx="4306306" cy="764704"/>
          </a:xfrm>
          <a:prstGeom prst="flowChartDocument">
            <a:avLst/>
          </a:prstGeom>
          <a:solidFill>
            <a:schemeClr val="tx2">
              <a:lumMod val="75000"/>
              <a:alpha val="74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VE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PEGAS</a:t>
            </a:r>
          </a:p>
        </p:txBody>
      </p:sp>
      <p:sp>
        <p:nvSpPr>
          <p:cNvPr id="39" name="54 CuadroTexto"/>
          <p:cNvSpPr txBox="1"/>
          <p:nvPr/>
        </p:nvSpPr>
        <p:spPr>
          <a:xfrm>
            <a:off x="7812360" y="4406427"/>
            <a:ext cx="1112115" cy="507831"/>
          </a:xfrm>
          <a:prstGeom prst="rect">
            <a:avLst/>
          </a:prstGeom>
          <a:solidFill>
            <a:srgbClr val="F8F8F8"/>
          </a:solidFill>
          <a:ln cap="rnd" cmpd="dbl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MX" sz="900" u="sng" dirty="0"/>
              <a:t>Descripción</a:t>
            </a:r>
          </a:p>
          <a:p>
            <a:r>
              <a:rPr lang="es-VE" sz="900" b="1" dirty="0"/>
              <a:t>Pega LOCA</a:t>
            </a:r>
            <a:endParaRPr lang="x-none" sz="900" b="1" dirty="0"/>
          </a:p>
          <a:p>
            <a:r>
              <a:rPr lang="x-none" sz="900" dirty="0"/>
              <a:t>Medida </a:t>
            </a:r>
            <a:r>
              <a:rPr lang="es-MX" sz="900" dirty="0"/>
              <a:t>Universal</a:t>
            </a:r>
            <a:endParaRPr lang="x-none" sz="900" dirty="0"/>
          </a:p>
        </p:txBody>
      </p:sp>
      <p:sp>
        <p:nvSpPr>
          <p:cNvPr id="50" name="Título 1"/>
          <p:cNvSpPr txBox="1">
            <a:spLocks/>
          </p:cNvSpPr>
          <p:nvPr/>
        </p:nvSpPr>
        <p:spPr>
          <a:xfrm>
            <a:off x="7654480" y="2891947"/>
            <a:ext cx="1478356" cy="12171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Multi Repuestos</a:t>
            </a:r>
            <a:b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 Los Llanos C.A.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82585" y="862594"/>
            <a:ext cx="1414571" cy="13307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44" name="52 CuadroTexto"/>
          <p:cNvSpPr txBox="1"/>
          <p:nvPr/>
        </p:nvSpPr>
        <p:spPr>
          <a:xfrm>
            <a:off x="2514359" y="2371732"/>
            <a:ext cx="1223843" cy="646331"/>
          </a:xfrm>
          <a:prstGeom prst="rect">
            <a:avLst/>
          </a:prstGeom>
          <a:solidFill>
            <a:srgbClr val="F8F8F8"/>
          </a:solidFill>
          <a:ln cap="rnd" cmpd="dbl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MX" sz="900" u="sng" dirty="0"/>
              <a:t>Descripción</a:t>
            </a:r>
          </a:p>
          <a:p>
            <a:r>
              <a:rPr lang="es-VE" sz="900" b="1" dirty="0"/>
              <a:t>PARCHOS: CAJA DE PARCHO CON PEGA</a:t>
            </a:r>
            <a:endParaRPr lang="x-none" sz="900" b="1" dirty="0"/>
          </a:p>
          <a:p>
            <a:r>
              <a:rPr lang="x-none" sz="900" dirty="0"/>
              <a:t>Medida </a:t>
            </a:r>
            <a:r>
              <a:rPr lang="es-MX" sz="900" dirty="0"/>
              <a:t>Universal </a:t>
            </a:r>
            <a:endParaRPr lang="x-none" sz="900" dirty="0"/>
          </a:p>
        </p:txBody>
      </p:sp>
      <p:sp>
        <p:nvSpPr>
          <p:cNvPr id="25" name="41 CuadroTexto"/>
          <p:cNvSpPr txBox="1"/>
          <p:nvPr/>
        </p:nvSpPr>
        <p:spPr>
          <a:xfrm>
            <a:off x="686237" y="5637394"/>
            <a:ext cx="1944215" cy="507831"/>
          </a:xfrm>
          <a:prstGeom prst="rect">
            <a:avLst/>
          </a:prstGeom>
          <a:solidFill>
            <a:srgbClr val="F8F8F8"/>
          </a:solidFill>
          <a:ln cap="rnd" cmpd="dbl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MX" sz="900" u="sng" dirty="0"/>
              <a:t>Descripción</a:t>
            </a:r>
          </a:p>
          <a:p>
            <a:r>
              <a:rPr lang="es-VE" sz="900" b="1" dirty="0"/>
              <a:t>CADENA ESLABON 428H REFORZADO</a:t>
            </a:r>
            <a:r>
              <a:rPr lang="es-VE" sz="900" dirty="0"/>
              <a:t> </a:t>
            </a:r>
          </a:p>
          <a:p>
            <a:r>
              <a:rPr lang="es-VE" sz="900" dirty="0"/>
              <a:t>Medida para Cadena 428H reforzado</a:t>
            </a:r>
          </a:p>
        </p:txBody>
      </p:sp>
      <p:pic>
        <p:nvPicPr>
          <p:cNvPr id="26" name="Imagen 2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3871" y="4043571"/>
            <a:ext cx="1328221" cy="139215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27" name="4 Conector recto"/>
          <p:cNvCxnSpPr/>
          <p:nvPr/>
        </p:nvCxnSpPr>
        <p:spPr>
          <a:xfrm>
            <a:off x="781980" y="3167287"/>
            <a:ext cx="0" cy="69985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8" name="5 Conector recto"/>
          <p:cNvCxnSpPr/>
          <p:nvPr/>
        </p:nvCxnSpPr>
        <p:spPr>
          <a:xfrm>
            <a:off x="723975" y="3167285"/>
            <a:ext cx="0" cy="6998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9" name="42 CuadroTexto"/>
          <p:cNvSpPr txBox="1"/>
          <p:nvPr/>
        </p:nvSpPr>
        <p:spPr>
          <a:xfrm>
            <a:off x="2870257" y="5678974"/>
            <a:ext cx="1564296" cy="507831"/>
          </a:xfrm>
          <a:prstGeom prst="rect">
            <a:avLst/>
          </a:prstGeom>
          <a:solidFill>
            <a:srgbClr val="F8F8F8"/>
          </a:solidFill>
          <a:ln cap="rnd" cmpd="dbl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MX" sz="900" u="sng" dirty="0"/>
              <a:t>Descripción</a:t>
            </a:r>
          </a:p>
          <a:p>
            <a:r>
              <a:rPr lang="es-VE" sz="900" b="1" dirty="0"/>
              <a:t>DE GUAYA</a:t>
            </a:r>
            <a:r>
              <a:rPr lang="es-VE" sz="900" dirty="0"/>
              <a:t>  </a:t>
            </a:r>
            <a:r>
              <a:rPr lang="es-VE" sz="900" b="1" dirty="0"/>
              <a:t>DE CROCHE</a:t>
            </a:r>
          </a:p>
          <a:p>
            <a:r>
              <a:rPr lang="es-MX" sz="900" dirty="0"/>
              <a:t>Medida Universal</a:t>
            </a:r>
            <a:endParaRPr lang="es-VE" sz="900" dirty="0"/>
          </a:p>
        </p:txBody>
      </p:sp>
      <p:sp>
        <p:nvSpPr>
          <p:cNvPr id="30" name="Título 1"/>
          <p:cNvSpPr txBox="1">
            <a:spLocks/>
          </p:cNvSpPr>
          <p:nvPr/>
        </p:nvSpPr>
        <p:spPr>
          <a:xfrm>
            <a:off x="737250" y="3992648"/>
            <a:ext cx="1490852" cy="12430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Multi Repuestos</a:t>
            </a:r>
            <a:b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 Los Llanos C.A.</a:t>
            </a:r>
          </a:p>
        </p:txBody>
      </p:sp>
      <p:sp>
        <p:nvSpPr>
          <p:cNvPr id="31" name="Documento 6"/>
          <p:cNvSpPr/>
          <p:nvPr/>
        </p:nvSpPr>
        <p:spPr>
          <a:xfrm>
            <a:off x="861999" y="3168194"/>
            <a:ext cx="3493978" cy="764704"/>
          </a:xfrm>
          <a:prstGeom prst="flowChartDocument">
            <a:avLst/>
          </a:prstGeom>
          <a:solidFill>
            <a:schemeClr val="tx2">
              <a:lumMod val="75000"/>
              <a:alpha val="74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VE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PERRITOS</a:t>
            </a:r>
          </a:p>
        </p:txBody>
      </p:sp>
      <p:sp>
        <p:nvSpPr>
          <p:cNvPr id="35" name="Título 1"/>
          <p:cNvSpPr txBox="1">
            <a:spLocks/>
          </p:cNvSpPr>
          <p:nvPr/>
        </p:nvSpPr>
        <p:spPr>
          <a:xfrm>
            <a:off x="978598" y="507354"/>
            <a:ext cx="1478356" cy="12171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Multi Repuestos</a:t>
            </a:r>
            <a:b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 Los Llanos C.A.</a:t>
            </a:r>
          </a:p>
        </p:txBody>
      </p:sp>
      <p:sp>
        <p:nvSpPr>
          <p:cNvPr id="36" name="Título 1"/>
          <p:cNvSpPr txBox="1">
            <a:spLocks/>
          </p:cNvSpPr>
          <p:nvPr/>
        </p:nvSpPr>
        <p:spPr>
          <a:xfrm>
            <a:off x="2460484" y="860573"/>
            <a:ext cx="1478356" cy="12171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Multi Repuestos</a:t>
            </a:r>
            <a:b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 Los Llanos C.A.</a:t>
            </a:r>
          </a:p>
        </p:txBody>
      </p:sp>
    </p:spTree>
    <p:extLst>
      <p:ext uri="{BB962C8B-B14F-4D97-AF65-F5344CB8AC3E}">
        <p14:creationId xmlns:p14="http://schemas.microsoft.com/office/powerpoint/2010/main" val="163241240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t="25759" b="12275"/>
          <a:stretch/>
        </p:blipFill>
        <p:spPr>
          <a:xfrm>
            <a:off x="1103481" y="4896625"/>
            <a:ext cx="2619375" cy="108012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3" name="Imagen 3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190" b="28417"/>
          <a:stretch/>
        </p:blipFill>
        <p:spPr>
          <a:xfrm>
            <a:off x="26717" y="6107910"/>
            <a:ext cx="3160379" cy="806692"/>
          </a:xfrm>
          <a:prstGeom prst="rect">
            <a:avLst/>
          </a:prstGeom>
        </p:spPr>
      </p:pic>
      <p:sp>
        <p:nvSpPr>
          <p:cNvPr id="49" name="48 CuadroTexto"/>
          <p:cNvSpPr txBox="1"/>
          <p:nvPr/>
        </p:nvSpPr>
        <p:spPr>
          <a:xfrm>
            <a:off x="3844575" y="5133670"/>
            <a:ext cx="1603901" cy="646331"/>
          </a:xfrm>
          <a:prstGeom prst="rect">
            <a:avLst/>
          </a:prstGeom>
          <a:solidFill>
            <a:srgbClr val="F8F8F8"/>
          </a:solidFill>
          <a:ln cap="rnd" cmpd="dbl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MX" sz="900" dirty="0"/>
              <a:t>Descripción</a:t>
            </a:r>
          </a:p>
          <a:p>
            <a:r>
              <a:rPr lang="x-none" sz="900" b="1" dirty="0">
                <a:solidFill>
                  <a:schemeClr val="tx1"/>
                </a:solidFill>
              </a:rPr>
              <a:t>PEDAL DE FRENO</a:t>
            </a:r>
          </a:p>
          <a:p>
            <a:r>
              <a:rPr lang="x-none" sz="900" dirty="0"/>
              <a:t>Medida para LEON</a:t>
            </a:r>
            <a:r>
              <a:rPr lang="es-VE" sz="900" dirty="0"/>
              <a:t>, HORSE.CG-150</a:t>
            </a:r>
            <a:endParaRPr lang="x-none" sz="900" dirty="0"/>
          </a:p>
        </p:txBody>
      </p:sp>
      <p:sp>
        <p:nvSpPr>
          <p:cNvPr id="45" name="44 CuadroTexto"/>
          <p:cNvSpPr txBox="1"/>
          <p:nvPr/>
        </p:nvSpPr>
        <p:spPr>
          <a:xfrm>
            <a:off x="4067944" y="3569241"/>
            <a:ext cx="1944216" cy="646331"/>
          </a:xfrm>
          <a:prstGeom prst="rect">
            <a:avLst/>
          </a:prstGeom>
          <a:solidFill>
            <a:srgbClr val="F8F8F8"/>
          </a:solidFill>
          <a:ln cap="rnd" cmpd="dbl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MX" sz="900" u="sng" dirty="0"/>
              <a:t>Descripción</a:t>
            </a:r>
          </a:p>
          <a:p>
            <a:r>
              <a:rPr lang="es-VE" sz="900" b="1" dirty="0"/>
              <a:t>PEDAL CAMBIO DOBLE </a:t>
            </a:r>
            <a:endParaRPr lang="x-none" sz="900" b="1" dirty="0"/>
          </a:p>
          <a:p>
            <a:r>
              <a:rPr lang="x-none" sz="900" dirty="0"/>
              <a:t>Medida para </a:t>
            </a:r>
            <a:r>
              <a:rPr lang="es-VE" sz="900" dirty="0"/>
              <a:t>HORSE</a:t>
            </a:r>
            <a:r>
              <a:rPr lang="x-none" sz="900" dirty="0"/>
              <a:t> /</a:t>
            </a:r>
            <a:r>
              <a:rPr lang="es-VE" sz="900" dirty="0"/>
              <a:t>CG-150 </a:t>
            </a:r>
            <a:r>
              <a:rPr lang="x-none" sz="900" dirty="0"/>
              <a:t>/</a:t>
            </a:r>
            <a:r>
              <a:rPr lang="es-VE" sz="900" dirty="0"/>
              <a:t> BERA </a:t>
            </a:r>
            <a:endParaRPr lang="x-none" sz="900" dirty="0"/>
          </a:p>
          <a:p>
            <a:endParaRPr lang="es-VE" sz="900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1463" y="3937251"/>
            <a:ext cx="1539042" cy="1642294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27" name="44 CuadroTexto"/>
          <p:cNvSpPr txBox="1"/>
          <p:nvPr/>
        </p:nvSpPr>
        <p:spPr>
          <a:xfrm>
            <a:off x="7710843" y="2641413"/>
            <a:ext cx="1601803" cy="646331"/>
          </a:xfrm>
          <a:prstGeom prst="rect">
            <a:avLst/>
          </a:prstGeom>
          <a:solidFill>
            <a:srgbClr val="F8F8F8"/>
          </a:solidFill>
          <a:ln cap="rnd" cmpd="dbl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MX" sz="900" u="sng" dirty="0"/>
              <a:t>Descripción</a:t>
            </a:r>
          </a:p>
          <a:p>
            <a:r>
              <a:rPr lang="es-VE" sz="900" b="1" dirty="0"/>
              <a:t>PEDAL DE  ARRANQUE CURVO </a:t>
            </a:r>
            <a:endParaRPr lang="x-none" sz="900" b="1" dirty="0"/>
          </a:p>
          <a:p>
            <a:r>
              <a:rPr lang="x-none" sz="900" dirty="0"/>
              <a:t>Medida para </a:t>
            </a:r>
            <a:r>
              <a:rPr lang="es-VE" sz="900" dirty="0"/>
              <a:t>HORSE/LEON </a:t>
            </a:r>
            <a:endParaRPr lang="x-none" sz="900" dirty="0"/>
          </a:p>
        </p:txBody>
      </p:sp>
      <p:sp>
        <p:nvSpPr>
          <p:cNvPr id="25" name="40 CuadroTexto"/>
          <p:cNvSpPr txBox="1"/>
          <p:nvPr/>
        </p:nvSpPr>
        <p:spPr>
          <a:xfrm>
            <a:off x="7612122" y="955501"/>
            <a:ext cx="1529051" cy="784830"/>
          </a:xfrm>
          <a:prstGeom prst="rect">
            <a:avLst/>
          </a:prstGeom>
          <a:solidFill>
            <a:srgbClr val="F8F8F8"/>
          </a:solidFill>
          <a:ln cap="rnd" cmpd="dbl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MX" sz="900" u="sng" dirty="0"/>
              <a:t>Descripción</a:t>
            </a:r>
          </a:p>
          <a:p>
            <a:r>
              <a:rPr lang="es-VE" sz="900" b="1" dirty="0"/>
              <a:t>PEDAL DE ARRANQUE RECTO</a:t>
            </a:r>
            <a:endParaRPr lang="x-none" sz="900" b="1" dirty="0"/>
          </a:p>
          <a:p>
            <a:r>
              <a:rPr lang="x-none" sz="900" dirty="0"/>
              <a:t>Medida para </a:t>
            </a:r>
            <a:r>
              <a:rPr lang="es-VE" sz="900" dirty="0"/>
              <a:t> CG-150/BERA/UM/MD</a:t>
            </a:r>
            <a:endParaRPr lang="x-none" sz="900" dirty="0"/>
          </a:p>
        </p:txBody>
      </p:sp>
      <p:cxnSp>
        <p:nvCxnSpPr>
          <p:cNvPr id="5" name="4 Conector recto"/>
          <p:cNvCxnSpPr/>
          <p:nvPr/>
        </p:nvCxnSpPr>
        <p:spPr>
          <a:xfrm>
            <a:off x="3583551" y="1"/>
            <a:ext cx="0" cy="69985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" name="5 Conector recto"/>
          <p:cNvCxnSpPr/>
          <p:nvPr/>
        </p:nvCxnSpPr>
        <p:spPr>
          <a:xfrm>
            <a:off x="3511543" y="-1"/>
            <a:ext cx="0" cy="6998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40" name="Picture 1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72548" y="1052737"/>
            <a:ext cx="2698561" cy="798637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14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40 CuadroTexto"/>
          <p:cNvSpPr txBox="1"/>
          <p:nvPr/>
        </p:nvSpPr>
        <p:spPr>
          <a:xfrm>
            <a:off x="3885583" y="1074976"/>
            <a:ext cx="1711531" cy="646331"/>
          </a:xfrm>
          <a:prstGeom prst="rect">
            <a:avLst/>
          </a:prstGeom>
          <a:solidFill>
            <a:srgbClr val="F8F8F8"/>
          </a:solidFill>
          <a:ln cap="rnd" cmpd="dbl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MX" sz="900" u="sng" dirty="0"/>
              <a:t>Descripción</a:t>
            </a:r>
          </a:p>
          <a:p>
            <a:r>
              <a:rPr lang="es-VE" sz="900" b="1" dirty="0"/>
              <a:t>PEDAL CAMBIO SENCILLO</a:t>
            </a:r>
            <a:endParaRPr lang="x-none" sz="900" b="1" dirty="0"/>
          </a:p>
          <a:p>
            <a:r>
              <a:rPr lang="x-none" sz="900" dirty="0"/>
              <a:t>Medida para </a:t>
            </a:r>
            <a:r>
              <a:rPr lang="es-VE" sz="900" dirty="0"/>
              <a:t> LEON </a:t>
            </a:r>
            <a:endParaRPr lang="x-none" sz="900" dirty="0"/>
          </a:p>
          <a:p>
            <a:endParaRPr lang="es-VE" sz="900" dirty="0"/>
          </a:p>
        </p:txBody>
      </p:sp>
      <p:sp>
        <p:nvSpPr>
          <p:cNvPr id="42" name="41 CuadroTexto"/>
          <p:cNvSpPr txBox="1"/>
          <p:nvPr/>
        </p:nvSpPr>
        <p:spPr>
          <a:xfrm>
            <a:off x="3858581" y="2373478"/>
            <a:ext cx="1947145" cy="507831"/>
          </a:xfrm>
          <a:prstGeom prst="rect">
            <a:avLst/>
          </a:prstGeom>
          <a:solidFill>
            <a:srgbClr val="F8F8F8"/>
          </a:solidFill>
          <a:ln cap="rnd" cmpd="dbl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MX" sz="900" u="sng" dirty="0"/>
              <a:t>Descripción</a:t>
            </a:r>
          </a:p>
          <a:p>
            <a:r>
              <a:rPr lang="es-VE" sz="900" b="1" dirty="0"/>
              <a:t>PEDAL DE FRENO CROMADO</a:t>
            </a:r>
            <a:r>
              <a:rPr lang="es-VE" sz="900" dirty="0"/>
              <a:t> </a:t>
            </a:r>
            <a:endParaRPr lang="x-none" sz="900" dirty="0"/>
          </a:p>
          <a:p>
            <a:r>
              <a:rPr lang="x-none" sz="900" dirty="0"/>
              <a:t>Medida para </a:t>
            </a:r>
            <a:r>
              <a:rPr lang="es-VE" sz="900" dirty="0"/>
              <a:t>BERA </a:t>
            </a:r>
            <a:endParaRPr lang="x-none" sz="900" dirty="0"/>
          </a:p>
        </p:txBody>
      </p:sp>
      <p:pic>
        <p:nvPicPr>
          <p:cNvPr id="43" name="Picture 1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43609" y="3523145"/>
            <a:ext cx="2814972" cy="84196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14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1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43609" y="2275368"/>
            <a:ext cx="2745047" cy="865601"/>
          </a:xfrm>
          <a:prstGeom prst="round2DiagRect">
            <a:avLst>
              <a:gd name="adj1" fmla="val 11720"/>
              <a:gd name="adj2" fmla="val 14371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14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Título 1"/>
          <p:cNvSpPr txBox="1">
            <a:spLocks/>
          </p:cNvSpPr>
          <p:nvPr/>
        </p:nvSpPr>
        <p:spPr>
          <a:xfrm>
            <a:off x="1620706" y="4904550"/>
            <a:ext cx="1357098" cy="11158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Multi Repuestos</a:t>
            </a:r>
            <a:b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 Los Llanos C.A.</a:t>
            </a:r>
          </a:p>
        </p:txBody>
      </p:sp>
      <p:sp>
        <p:nvSpPr>
          <p:cNvPr id="46" name="Título 1"/>
          <p:cNvSpPr txBox="1">
            <a:spLocks/>
          </p:cNvSpPr>
          <p:nvPr/>
        </p:nvSpPr>
        <p:spPr>
          <a:xfrm>
            <a:off x="1711917" y="3163744"/>
            <a:ext cx="1478356" cy="12171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Multi Repuestos</a:t>
            </a:r>
            <a:b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 Los Llanos C.A.</a:t>
            </a:r>
          </a:p>
        </p:txBody>
      </p:sp>
      <p:sp>
        <p:nvSpPr>
          <p:cNvPr id="50" name="Título 1"/>
          <p:cNvSpPr txBox="1">
            <a:spLocks/>
          </p:cNvSpPr>
          <p:nvPr/>
        </p:nvSpPr>
        <p:spPr>
          <a:xfrm>
            <a:off x="1721037" y="1988840"/>
            <a:ext cx="1478356" cy="12171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Multi Repuestos</a:t>
            </a:r>
            <a:b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 Los Llanos C.A.</a:t>
            </a:r>
          </a:p>
        </p:txBody>
      </p:sp>
      <p:sp>
        <p:nvSpPr>
          <p:cNvPr id="51" name="Título 1"/>
          <p:cNvSpPr txBox="1">
            <a:spLocks/>
          </p:cNvSpPr>
          <p:nvPr/>
        </p:nvSpPr>
        <p:spPr>
          <a:xfrm>
            <a:off x="1548522" y="915751"/>
            <a:ext cx="1478356" cy="12171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Multi Repuestos</a:t>
            </a:r>
            <a:b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 Los Llanos C.A.</a:t>
            </a:r>
          </a:p>
        </p:txBody>
      </p:sp>
      <p:grpSp>
        <p:nvGrpSpPr>
          <p:cNvPr id="52" name="8 Grupo"/>
          <p:cNvGrpSpPr/>
          <p:nvPr/>
        </p:nvGrpSpPr>
        <p:grpSpPr>
          <a:xfrm>
            <a:off x="2392929" y="5920151"/>
            <a:ext cx="7133627" cy="2227181"/>
            <a:chOff x="2386329" y="5920150"/>
            <a:chExt cx="7133627" cy="2227181"/>
          </a:xfrm>
        </p:grpSpPr>
        <p:sp>
          <p:nvSpPr>
            <p:cNvPr id="53" name="22 Documento"/>
            <p:cNvSpPr/>
            <p:nvPr/>
          </p:nvSpPr>
          <p:spPr>
            <a:xfrm rot="10176519">
              <a:off x="2388791" y="5920150"/>
              <a:ext cx="7043294" cy="1982655"/>
            </a:xfrm>
            <a:prstGeom prst="flowChartDocumen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54" name="23 Documento"/>
            <p:cNvSpPr/>
            <p:nvPr/>
          </p:nvSpPr>
          <p:spPr>
            <a:xfrm rot="10192481">
              <a:off x="2400447" y="5954303"/>
              <a:ext cx="7053924" cy="1982655"/>
            </a:xfrm>
            <a:prstGeom prst="flowChartDocument">
              <a:avLst/>
            </a:prstGeom>
            <a:solidFill>
              <a:srgbClr val="FF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55" name="24 Documento"/>
            <p:cNvSpPr/>
            <p:nvPr/>
          </p:nvSpPr>
          <p:spPr>
            <a:xfrm rot="10193874">
              <a:off x="2386329" y="6164676"/>
              <a:ext cx="7133627" cy="1982655"/>
            </a:xfrm>
            <a:prstGeom prst="flowChartDocument">
              <a:avLst/>
            </a:prstGeom>
            <a:gradFill flip="none" rotWithShape="1">
              <a:gsLst>
                <a:gs pos="0">
                  <a:schemeClr val="tx1">
                    <a:lumMod val="75000"/>
                    <a:lumOff val="25000"/>
                    <a:shade val="30000"/>
                    <a:satMod val="115000"/>
                  </a:schemeClr>
                </a:gs>
                <a:gs pos="50000">
                  <a:schemeClr val="tx1">
                    <a:lumMod val="75000"/>
                    <a:lumOff val="25000"/>
                    <a:shade val="67500"/>
                    <a:satMod val="115000"/>
                  </a:schemeClr>
                </a:gs>
                <a:gs pos="100000">
                  <a:schemeClr val="tx1">
                    <a:lumMod val="75000"/>
                    <a:lumOff val="25000"/>
                    <a:shade val="100000"/>
                    <a:satMod val="115000"/>
                  </a:schemeClr>
                </a:gs>
              </a:gsLst>
              <a:lin ang="8100000" scaled="1"/>
              <a:tileRect/>
            </a:gra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</p:grpSp>
      <p:sp>
        <p:nvSpPr>
          <p:cNvPr id="56" name="21 Rectángulo"/>
          <p:cNvSpPr/>
          <p:nvPr/>
        </p:nvSpPr>
        <p:spPr>
          <a:xfrm>
            <a:off x="17482" y="168884"/>
            <a:ext cx="677108" cy="4824536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vert="vert270"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x-none" sz="3200" b="1" spc="50" dirty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NUESTROS PRODUCTOS</a:t>
            </a:r>
            <a:endParaRPr lang="es-ES" sz="3200" b="1" spc="50" dirty="0">
              <a:ln w="11430"/>
              <a:solidFill>
                <a:srgbClr val="FF000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58" name="Documento 6"/>
          <p:cNvSpPr/>
          <p:nvPr/>
        </p:nvSpPr>
        <p:spPr>
          <a:xfrm>
            <a:off x="3663569" y="1741"/>
            <a:ext cx="5480431" cy="764704"/>
          </a:xfrm>
          <a:prstGeom prst="flowChartDocument">
            <a:avLst/>
          </a:prstGeom>
          <a:solidFill>
            <a:schemeClr val="tx2">
              <a:lumMod val="75000"/>
              <a:alpha val="74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VE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PEDALES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48476" y="826387"/>
            <a:ext cx="2129804" cy="119363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68521" y="2260376"/>
            <a:ext cx="2043601" cy="140840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28" name="Título 1"/>
          <p:cNvSpPr txBox="1">
            <a:spLocks/>
          </p:cNvSpPr>
          <p:nvPr/>
        </p:nvSpPr>
        <p:spPr>
          <a:xfrm>
            <a:off x="5745752" y="1058466"/>
            <a:ext cx="1478356" cy="12171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Multi Repuestos</a:t>
            </a:r>
            <a:b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 Los Llanos C.A.</a:t>
            </a:r>
          </a:p>
        </p:txBody>
      </p:sp>
      <p:sp>
        <p:nvSpPr>
          <p:cNvPr id="29" name="Título 1"/>
          <p:cNvSpPr txBox="1">
            <a:spLocks/>
          </p:cNvSpPr>
          <p:nvPr/>
        </p:nvSpPr>
        <p:spPr>
          <a:xfrm>
            <a:off x="5774200" y="2411407"/>
            <a:ext cx="1478356" cy="12171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Multi Repuestos</a:t>
            </a:r>
            <a:b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 Los Llanos C.A.</a:t>
            </a:r>
          </a:p>
        </p:txBody>
      </p:sp>
      <p:sp>
        <p:nvSpPr>
          <p:cNvPr id="30" name="Título 1"/>
          <p:cNvSpPr txBox="1">
            <a:spLocks/>
          </p:cNvSpPr>
          <p:nvPr/>
        </p:nvSpPr>
        <p:spPr>
          <a:xfrm>
            <a:off x="5955167" y="4245372"/>
            <a:ext cx="1478356" cy="12171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Multi Repuestos</a:t>
            </a:r>
            <a:b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 Los Llanos C.A.</a:t>
            </a:r>
          </a:p>
        </p:txBody>
      </p:sp>
      <p:sp>
        <p:nvSpPr>
          <p:cNvPr id="32" name="44 CuadroTexto"/>
          <p:cNvSpPr txBox="1"/>
          <p:nvPr/>
        </p:nvSpPr>
        <p:spPr>
          <a:xfrm>
            <a:off x="7661879" y="4346093"/>
            <a:ext cx="1512168" cy="507831"/>
          </a:xfrm>
          <a:prstGeom prst="rect">
            <a:avLst/>
          </a:prstGeom>
          <a:solidFill>
            <a:srgbClr val="F8F8F8"/>
          </a:solidFill>
          <a:ln cap="rnd" cmpd="dbl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MX" sz="900" u="sng" dirty="0"/>
              <a:t>Descripción</a:t>
            </a:r>
          </a:p>
          <a:p>
            <a:r>
              <a:rPr lang="es-VE" sz="900" b="1" dirty="0"/>
              <a:t>PEDAL DE BICICLETA </a:t>
            </a:r>
            <a:endParaRPr lang="x-none" sz="900" b="1" dirty="0"/>
          </a:p>
          <a:p>
            <a:r>
              <a:rPr lang="x-none" sz="900" dirty="0"/>
              <a:t>Medida </a:t>
            </a:r>
            <a:r>
              <a:rPr lang="es-VE" sz="900" dirty="0"/>
              <a:t>UNIVERSAL </a:t>
            </a:r>
            <a:endParaRPr lang="x-none" sz="900" dirty="0"/>
          </a:p>
        </p:txBody>
      </p:sp>
    </p:spTree>
    <p:extLst>
      <p:ext uri="{BB962C8B-B14F-4D97-AF65-F5344CB8AC3E}">
        <p14:creationId xmlns:p14="http://schemas.microsoft.com/office/powerpoint/2010/main" val="7036104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46 CuadroTexto"/>
          <p:cNvSpPr txBox="1"/>
          <p:nvPr/>
        </p:nvSpPr>
        <p:spPr>
          <a:xfrm>
            <a:off x="3088095" y="4183488"/>
            <a:ext cx="1800200" cy="507831"/>
          </a:xfrm>
          <a:prstGeom prst="rect">
            <a:avLst/>
          </a:prstGeom>
          <a:solidFill>
            <a:srgbClr val="F8F8F8"/>
          </a:solidFill>
          <a:ln cap="rnd" cmpd="dbl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MX" sz="900" u="sng" dirty="0"/>
              <a:t>Descripción</a:t>
            </a:r>
            <a:endParaRPr lang="x-none" sz="900" u="sng" dirty="0"/>
          </a:p>
          <a:p>
            <a:r>
              <a:rPr lang="es-VE" sz="900" b="1" dirty="0"/>
              <a:t>PISTON A </a:t>
            </a:r>
            <a:r>
              <a:rPr lang="x-none" sz="900" b="1" dirty="0"/>
              <a:t>STD, 0.25,  </a:t>
            </a:r>
            <a:r>
              <a:rPr lang="es-VE" sz="900" b="1" dirty="0"/>
              <a:t>0</a:t>
            </a:r>
            <a:r>
              <a:rPr lang="x-none" sz="900" b="1" dirty="0"/>
              <a:t>.</a:t>
            </a:r>
            <a:r>
              <a:rPr lang="es-VE" sz="900" b="1" dirty="0"/>
              <a:t>50 </a:t>
            </a:r>
            <a:r>
              <a:rPr lang="x-none" sz="900" b="1" dirty="0"/>
              <a:t>, 0.75</a:t>
            </a:r>
            <a:r>
              <a:rPr lang="x-none" sz="900" dirty="0"/>
              <a:t>   </a:t>
            </a:r>
          </a:p>
          <a:p>
            <a:r>
              <a:rPr lang="es-VE" sz="900" dirty="0"/>
              <a:t>Medida</a:t>
            </a:r>
            <a:r>
              <a:rPr lang="x-none" sz="900" dirty="0"/>
              <a:t> para  HORSE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768" y="3988010"/>
            <a:ext cx="2184549" cy="164436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1029" y="3808750"/>
            <a:ext cx="1531017" cy="172142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6932" y="1109403"/>
            <a:ext cx="1567480" cy="181728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6" name="Imagen 2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190" b="28417"/>
          <a:stretch/>
        </p:blipFill>
        <p:spPr>
          <a:xfrm>
            <a:off x="26717" y="6107910"/>
            <a:ext cx="3160379" cy="806692"/>
          </a:xfrm>
          <a:prstGeom prst="rect">
            <a:avLst/>
          </a:prstGeom>
        </p:spPr>
      </p:pic>
      <p:cxnSp>
        <p:nvCxnSpPr>
          <p:cNvPr id="5" name="4 Conector recto"/>
          <p:cNvCxnSpPr/>
          <p:nvPr/>
        </p:nvCxnSpPr>
        <p:spPr>
          <a:xfrm>
            <a:off x="3583551" y="1"/>
            <a:ext cx="0" cy="69985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" name="5 Conector recto"/>
          <p:cNvCxnSpPr/>
          <p:nvPr/>
        </p:nvCxnSpPr>
        <p:spPr>
          <a:xfrm>
            <a:off x="3511543" y="-1"/>
            <a:ext cx="0" cy="6998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40" name="Picture 1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28051" y="1274612"/>
            <a:ext cx="1724821" cy="104135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14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1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01018" y="1253913"/>
            <a:ext cx="1299603" cy="1560794"/>
          </a:xfrm>
          <a:prstGeom prst="round2DiagRect">
            <a:avLst>
              <a:gd name="adj1" fmla="val 11720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14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42 CuadroTexto"/>
          <p:cNvSpPr txBox="1"/>
          <p:nvPr/>
        </p:nvSpPr>
        <p:spPr>
          <a:xfrm>
            <a:off x="1023946" y="2926685"/>
            <a:ext cx="2467934" cy="507831"/>
          </a:xfrm>
          <a:prstGeom prst="rect">
            <a:avLst/>
          </a:prstGeom>
          <a:solidFill>
            <a:srgbClr val="F8F8F8"/>
          </a:solidFill>
          <a:ln cap="rnd" cmpd="dbl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MX" sz="900" u="sng" dirty="0"/>
              <a:t>Descripción</a:t>
            </a:r>
            <a:endParaRPr lang="x-none" sz="900" u="sng" dirty="0"/>
          </a:p>
          <a:p>
            <a:r>
              <a:rPr lang="es-VE" sz="900" b="1" dirty="0"/>
              <a:t>PISTON A </a:t>
            </a:r>
            <a:r>
              <a:rPr lang="x-none" sz="900" b="1" dirty="0"/>
              <a:t>STD, 0.25,  </a:t>
            </a:r>
            <a:r>
              <a:rPr lang="es-VE" sz="900" b="1" dirty="0"/>
              <a:t>0</a:t>
            </a:r>
            <a:r>
              <a:rPr lang="x-none" sz="900" b="1" dirty="0"/>
              <a:t>.</a:t>
            </a:r>
            <a:r>
              <a:rPr lang="es-VE" sz="900" b="1" dirty="0"/>
              <a:t>50 </a:t>
            </a:r>
            <a:r>
              <a:rPr lang="x-none" sz="900" b="1" dirty="0"/>
              <a:t>, 0.75</a:t>
            </a:r>
            <a:r>
              <a:rPr lang="x-none" sz="900" dirty="0"/>
              <a:t>   </a:t>
            </a:r>
          </a:p>
          <a:p>
            <a:r>
              <a:rPr lang="es-VE" sz="900" dirty="0"/>
              <a:t>Medida</a:t>
            </a:r>
            <a:r>
              <a:rPr lang="x-none" sz="900" dirty="0"/>
              <a:t> para  CG-150 </a:t>
            </a:r>
          </a:p>
        </p:txBody>
      </p:sp>
      <p:sp>
        <p:nvSpPr>
          <p:cNvPr id="44" name="43 CuadroTexto"/>
          <p:cNvSpPr txBox="1"/>
          <p:nvPr/>
        </p:nvSpPr>
        <p:spPr>
          <a:xfrm>
            <a:off x="3760324" y="2926685"/>
            <a:ext cx="2395852" cy="507831"/>
          </a:xfrm>
          <a:prstGeom prst="rect">
            <a:avLst/>
          </a:prstGeom>
          <a:solidFill>
            <a:srgbClr val="F8F8F8"/>
          </a:solidFill>
          <a:ln cap="rnd" cmpd="dbl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MX" sz="900" u="sng" dirty="0"/>
              <a:t>Descripción</a:t>
            </a:r>
            <a:endParaRPr lang="x-none" sz="900" u="sng" dirty="0"/>
          </a:p>
          <a:p>
            <a:r>
              <a:rPr lang="es-VE" sz="900" b="1" dirty="0"/>
              <a:t>PISTON A </a:t>
            </a:r>
            <a:r>
              <a:rPr lang="x-none" sz="900" b="1" dirty="0"/>
              <a:t>STD,  0.25  </a:t>
            </a:r>
            <a:r>
              <a:rPr lang="es-VE" sz="900" b="1" dirty="0"/>
              <a:t>0</a:t>
            </a:r>
            <a:r>
              <a:rPr lang="x-none" sz="900" b="1" dirty="0"/>
              <a:t>.</a:t>
            </a:r>
            <a:r>
              <a:rPr lang="es-VE" sz="900" b="1" dirty="0"/>
              <a:t>50 </a:t>
            </a:r>
            <a:r>
              <a:rPr lang="x-none" sz="900" b="1" dirty="0"/>
              <a:t>, 0.75</a:t>
            </a:r>
            <a:endParaRPr lang="x-none" sz="900" dirty="0"/>
          </a:p>
          <a:p>
            <a:r>
              <a:rPr lang="es-VE" sz="900" dirty="0"/>
              <a:t>Medida</a:t>
            </a:r>
            <a:r>
              <a:rPr lang="x-none" sz="900" dirty="0"/>
              <a:t> para  BERA</a:t>
            </a:r>
          </a:p>
        </p:txBody>
      </p:sp>
      <p:sp>
        <p:nvSpPr>
          <p:cNvPr id="45" name="44 CuadroTexto"/>
          <p:cNvSpPr txBox="1"/>
          <p:nvPr/>
        </p:nvSpPr>
        <p:spPr>
          <a:xfrm>
            <a:off x="6556300" y="2926685"/>
            <a:ext cx="2408188" cy="507831"/>
          </a:xfrm>
          <a:prstGeom prst="rect">
            <a:avLst/>
          </a:prstGeom>
          <a:solidFill>
            <a:srgbClr val="F8F8F8"/>
          </a:solidFill>
          <a:ln cap="rnd" cmpd="dbl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MX" sz="900" u="sng" dirty="0"/>
              <a:t>Descripción</a:t>
            </a:r>
            <a:endParaRPr lang="x-none" sz="900" u="sng" dirty="0"/>
          </a:p>
          <a:p>
            <a:r>
              <a:rPr lang="es-VE" sz="900" b="1" dirty="0"/>
              <a:t>PISTON A </a:t>
            </a:r>
            <a:r>
              <a:rPr lang="x-none" sz="900" b="1" dirty="0"/>
              <a:t>STD, 0.25,  </a:t>
            </a:r>
            <a:r>
              <a:rPr lang="es-VE" sz="900" b="1" dirty="0"/>
              <a:t>0</a:t>
            </a:r>
            <a:r>
              <a:rPr lang="x-none" sz="900" b="1" dirty="0"/>
              <a:t>.</a:t>
            </a:r>
            <a:r>
              <a:rPr lang="es-VE" sz="900" b="1" dirty="0"/>
              <a:t>50 </a:t>
            </a:r>
            <a:r>
              <a:rPr lang="x-none" sz="900" b="1" dirty="0"/>
              <a:t>, 0.75</a:t>
            </a:r>
            <a:endParaRPr lang="x-none" sz="900" dirty="0"/>
          </a:p>
          <a:p>
            <a:r>
              <a:rPr lang="es-VE" sz="900" dirty="0"/>
              <a:t>Medida</a:t>
            </a:r>
            <a:r>
              <a:rPr lang="x-none" sz="900" dirty="0"/>
              <a:t> para  LEON,/ GN 125</a:t>
            </a:r>
          </a:p>
        </p:txBody>
      </p:sp>
      <p:sp>
        <p:nvSpPr>
          <p:cNvPr id="49" name="48 CuadroTexto"/>
          <p:cNvSpPr txBox="1"/>
          <p:nvPr/>
        </p:nvSpPr>
        <p:spPr>
          <a:xfrm>
            <a:off x="6660232" y="4005064"/>
            <a:ext cx="2016224" cy="507831"/>
          </a:xfrm>
          <a:prstGeom prst="rect">
            <a:avLst/>
          </a:prstGeom>
          <a:solidFill>
            <a:srgbClr val="F8F8F8"/>
          </a:solidFill>
          <a:ln cap="rnd" cmpd="dbl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MX" sz="900" u="sng" dirty="0"/>
              <a:t>Descripción</a:t>
            </a:r>
            <a:endParaRPr lang="x-none" sz="900" u="sng" dirty="0"/>
          </a:p>
          <a:p>
            <a:r>
              <a:rPr lang="es-VE" sz="900" b="1" dirty="0"/>
              <a:t>PISTON A </a:t>
            </a:r>
            <a:r>
              <a:rPr lang="x-none" sz="900" b="1" dirty="0"/>
              <a:t>STD, 0.25,  </a:t>
            </a:r>
            <a:r>
              <a:rPr lang="es-VE" sz="900" b="1" dirty="0"/>
              <a:t>0</a:t>
            </a:r>
            <a:r>
              <a:rPr lang="x-none" sz="900" b="1" dirty="0"/>
              <a:t>.</a:t>
            </a:r>
            <a:r>
              <a:rPr lang="es-VE" sz="900" b="1" dirty="0"/>
              <a:t>50 </a:t>
            </a:r>
            <a:r>
              <a:rPr lang="x-none" sz="900" b="1" dirty="0"/>
              <a:t>, 0.75</a:t>
            </a:r>
            <a:r>
              <a:rPr lang="x-none" sz="900" dirty="0"/>
              <a:t>   </a:t>
            </a:r>
          </a:p>
          <a:p>
            <a:r>
              <a:rPr lang="es-VE" sz="900" dirty="0"/>
              <a:t>Medida</a:t>
            </a:r>
            <a:r>
              <a:rPr lang="x-none" sz="900" dirty="0"/>
              <a:t> para  TX</a:t>
            </a:r>
          </a:p>
        </p:txBody>
      </p:sp>
      <p:sp>
        <p:nvSpPr>
          <p:cNvPr id="50" name="Título 1"/>
          <p:cNvSpPr txBox="1">
            <a:spLocks/>
          </p:cNvSpPr>
          <p:nvPr/>
        </p:nvSpPr>
        <p:spPr>
          <a:xfrm>
            <a:off x="1323038" y="1556792"/>
            <a:ext cx="1478356" cy="12171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Multi Repuestos</a:t>
            </a:r>
            <a:b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 Los Llanos C.A.</a:t>
            </a:r>
          </a:p>
        </p:txBody>
      </p:sp>
      <p:sp>
        <p:nvSpPr>
          <p:cNvPr id="51" name="Título 1"/>
          <p:cNvSpPr txBox="1">
            <a:spLocks/>
          </p:cNvSpPr>
          <p:nvPr/>
        </p:nvSpPr>
        <p:spPr>
          <a:xfrm>
            <a:off x="4048847" y="1425758"/>
            <a:ext cx="1478356" cy="12171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Multi Repuestos</a:t>
            </a:r>
            <a:b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 Los Llanos C.A.</a:t>
            </a:r>
          </a:p>
        </p:txBody>
      </p:sp>
      <p:sp>
        <p:nvSpPr>
          <p:cNvPr id="52" name="Título 1"/>
          <p:cNvSpPr txBox="1">
            <a:spLocks/>
          </p:cNvSpPr>
          <p:nvPr/>
        </p:nvSpPr>
        <p:spPr>
          <a:xfrm>
            <a:off x="6645113" y="1364047"/>
            <a:ext cx="1478356" cy="12171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Multi Repuestos</a:t>
            </a:r>
            <a:b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 Los Llanos C.A.</a:t>
            </a:r>
          </a:p>
        </p:txBody>
      </p:sp>
      <p:sp>
        <p:nvSpPr>
          <p:cNvPr id="53" name="Título 1"/>
          <p:cNvSpPr txBox="1">
            <a:spLocks/>
          </p:cNvSpPr>
          <p:nvPr/>
        </p:nvSpPr>
        <p:spPr>
          <a:xfrm>
            <a:off x="4965852" y="4516151"/>
            <a:ext cx="1478356" cy="12171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Multi Repuestos</a:t>
            </a:r>
            <a:b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 Los Llanos C.A.</a:t>
            </a:r>
          </a:p>
        </p:txBody>
      </p:sp>
      <p:sp>
        <p:nvSpPr>
          <p:cNvPr id="54" name="Título 1"/>
          <p:cNvSpPr txBox="1">
            <a:spLocks/>
          </p:cNvSpPr>
          <p:nvPr/>
        </p:nvSpPr>
        <p:spPr>
          <a:xfrm>
            <a:off x="1323038" y="4136050"/>
            <a:ext cx="1478356" cy="12171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Multi Repuestos</a:t>
            </a:r>
            <a:b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 Los Llanos C.A.</a:t>
            </a:r>
          </a:p>
        </p:txBody>
      </p:sp>
      <p:grpSp>
        <p:nvGrpSpPr>
          <p:cNvPr id="55" name="8 Grupo"/>
          <p:cNvGrpSpPr/>
          <p:nvPr/>
        </p:nvGrpSpPr>
        <p:grpSpPr>
          <a:xfrm>
            <a:off x="2392929" y="5920151"/>
            <a:ext cx="7133627" cy="2227181"/>
            <a:chOff x="2386329" y="5920150"/>
            <a:chExt cx="7133627" cy="2227181"/>
          </a:xfrm>
        </p:grpSpPr>
        <p:sp>
          <p:nvSpPr>
            <p:cNvPr id="56" name="22 Documento"/>
            <p:cNvSpPr/>
            <p:nvPr/>
          </p:nvSpPr>
          <p:spPr>
            <a:xfrm rot="10176519">
              <a:off x="2388791" y="5920150"/>
              <a:ext cx="7043294" cy="1982655"/>
            </a:xfrm>
            <a:prstGeom prst="flowChartDocumen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57" name="23 Documento"/>
            <p:cNvSpPr/>
            <p:nvPr/>
          </p:nvSpPr>
          <p:spPr>
            <a:xfrm rot="10192481">
              <a:off x="2400447" y="5954303"/>
              <a:ext cx="7053924" cy="1982655"/>
            </a:xfrm>
            <a:prstGeom prst="flowChartDocument">
              <a:avLst/>
            </a:prstGeom>
            <a:solidFill>
              <a:srgbClr val="FF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58" name="24 Documento"/>
            <p:cNvSpPr/>
            <p:nvPr/>
          </p:nvSpPr>
          <p:spPr>
            <a:xfrm rot="10193874">
              <a:off x="2386329" y="6164676"/>
              <a:ext cx="7133627" cy="1982655"/>
            </a:xfrm>
            <a:prstGeom prst="flowChartDocument">
              <a:avLst/>
            </a:prstGeom>
            <a:gradFill flip="none" rotWithShape="1">
              <a:gsLst>
                <a:gs pos="0">
                  <a:schemeClr val="tx1">
                    <a:lumMod val="75000"/>
                    <a:lumOff val="25000"/>
                    <a:shade val="30000"/>
                    <a:satMod val="115000"/>
                  </a:schemeClr>
                </a:gs>
                <a:gs pos="50000">
                  <a:schemeClr val="tx1">
                    <a:lumMod val="75000"/>
                    <a:lumOff val="25000"/>
                    <a:shade val="67500"/>
                    <a:satMod val="115000"/>
                  </a:schemeClr>
                </a:gs>
                <a:gs pos="100000">
                  <a:schemeClr val="tx1">
                    <a:lumMod val="75000"/>
                    <a:lumOff val="25000"/>
                    <a:shade val="100000"/>
                    <a:satMod val="115000"/>
                  </a:schemeClr>
                </a:gs>
              </a:gsLst>
              <a:lin ang="8100000" scaled="1"/>
              <a:tileRect/>
            </a:gra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</p:grpSp>
      <p:sp>
        <p:nvSpPr>
          <p:cNvPr id="59" name="21 Rectángulo"/>
          <p:cNvSpPr/>
          <p:nvPr/>
        </p:nvSpPr>
        <p:spPr>
          <a:xfrm>
            <a:off x="17482" y="168884"/>
            <a:ext cx="677108" cy="4824536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vert="vert270"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x-none" sz="3200" b="1" spc="50" dirty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NUESTROS PRODUCTOS</a:t>
            </a:r>
            <a:endParaRPr lang="es-ES" sz="3200" b="1" spc="50" dirty="0">
              <a:ln w="11430"/>
              <a:solidFill>
                <a:srgbClr val="FF000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61" name="Documento 6"/>
          <p:cNvSpPr/>
          <p:nvPr/>
        </p:nvSpPr>
        <p:spPr>
          <a:xfrm>
            <a:off x="3663205" y="-10349"/>
            <a:ext cx="5480431" cy="764704"/>
          </a:xfrm>
          <a:prstGeom prst="flowChartDocument">
            <a:avLst/>
          </a:prstGeom>
          <a:solidFill>
            <a:schemeClr val="tx2">
              <a:lumMod val="75000"/>
              <a:alpha val="74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VE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PISTONES</a:t>
            </a:r>
          </a:p>
        </p:txBody>
      </p:sp>
    </p:spTree>
    <p:extLst>
      <p:ext uri="{BB962C8B-B14F-4D97-AF65-F5344CB8AC3E}">
        <p14:creationId xmlns:p14="http://schemas.microsoft.com/office/powerpoint/2010/main" val="40112118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4967721" y="3945822"/>
            <a:ext cx="1230220" cy="2197834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63" t="13250" r="3538" b="40550"/>
          <a:stretch/>
        </p:blipFill>
        <p:spPr>
          <a:xfrm>
            <a:off x="1082690" y="4372587"/>
            <a:ext cx="2901483" cy="1268319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75" t="17239" r="9051" b="34226"/>
          <a:stretch/>
        </p:blipFill>
        <p:spPr>
          <a:xfrm>
            <a:off x="5047253" y="2348880"/>
            <a:ext cx="3053139" cy="115212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46" name="45 CuadroTexto"/>
          <p:cNvSpPr txBox="1"/>
          <p:nvPr/>
        </p:nvSpPr>
        <p:spPr>
          <a:xfrm>
            <a:off x="999752" y="3560191"/>
            <a:ext cx="1584176" cy="646331"/>
          </a:xfrm>
          <a:prstGeom prst="rect">
            <a:avLst/>
          </a:prstGeom>
          <a:solidFill>
            <a:srgbClr val="F8F8F8"/>
          </a:solidFill>
          <a:ln cap="rnd" cmpd="dbl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MX" sz="900" u="sng" dirty="0"/>
              <a:t>Descripción</a:t>
            </a:r>
          </a:p>
          <a:p>
            <a:r>
              <a:rPr lang="es-MX" sz="900" b="1" dirty="0"/>
              <a:t>ASIENTO  </a:t>
            </a:r>
          </a:p>
          <a:p>
            <a:r>
              <a:rPr lang="es-VE" sz="900" dirty="0"/>
              <a:t>Medida: HORSE II</a:t>
            </a:r>
          </a:p>
          <a:p>
            <a:endParaRPr lang="es-MX" sz="900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7972" r="-1186" b="35621"/>
          <a:stretch/>
        </p:blipFill>
        <p:spPr>
          <a:xfrm>
            <a:off x="1026186" y="2387369"/>
            <a:ext cx="2622292" cy="98422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6" name="Imagen 65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190" b="28417"/>
          <a:stretch/>
        </p:blipFill>
        <p:spPr>
          <a:xfrm>
            <a:off x="17482" y="6051308"/>
            <a:ext cx="3160379" cy="806692"/>
          </a:xfrm>
          <a:prstGeom prst="rect">
            <a:avLst/>
          </a:prstGeom>
        </p:spPr>
      </p:pic>
      <p:cxnSp>
        <p:nvCxnSpPr>
          <p:cNvPr id="33" name="32 Conector recto"/>
          <p:cNvCxnSpPr/>
          <p:nvPr/>
        </p:nvCxnSpPr>
        <p:spPr>
          <a:xfrm>
            <a:off x="3635896" y="-27383"/>
            <a:ext cx="0" cy="62192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4" name="33 Conector recto"/>
          <p:cNvCxnSpPr/>
          <p:nvPr/>
        </p:nvCxnSpPr>
        <p:spPr>
          <a:xfrm>
            <a:off x="3563888" y="-27384"/>
            <a:ext cx="0" cy="62193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7" name="46 CuadroTexto"/>
          <p:cNvSpPr txBox="1"/>
          <p:nvPr/>
        </p:nvSpPr>
        <p:spPr>
          <a:xfrm>
            <a:off x="5679375" y="3653884"/>
            <a:ext cx="1603482" cy="646331"/>
          </a:xfrm>
          <a:prstGeom prst="rect">
            <a:avLst/>
          </a:prstGeom>
          <a:solidFill>
            <a:srgbClr val="F8F8F8"/>
          </a:solidFill>
          <a:ln cap="rnd" cmpd="dbl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MX" sz="900" u="sng" dirty="0"/>
              <a:t>Descripción</a:t>
            </a:r>
          </a:p>
          <a:p>
            <a:r>
              <a:rPr lang="es-MX" sz="900" b="1" dirty="0"/>
              <a:t>ASIENTO</a:t>
            </a:r>
          </a:p>
          <a:p>
            <a:r>
              <a:rPr lang="es-VE" sz="900" dirty="0"/>
              <a:t>Medida: RKV</a:t>
            </a:r>
          </a:p>
          <a:p>
            <a:endParaRPr lang="es-MX" sz="900" dirty="0"/>
          </a:p>
        </p:txBody>
      </p:sp>
      <p:sp>
        <p:nvSpPr>
          <p:cNvPr id="48" name="Documento 6"/>
          <p:cNvSpPr/>
          <p:nvPr/>
        </p:nvSpPr>
        <p:spPr>
          <a:xfrm>
            <a:off x="3708311" y="-2130"/>
            <a:ext cx="5435689" cy="596676"/>
          </a:xfrm>
          <a:prstGeom prst="flowChartDocument">
            <a:avLst/>
          </a:prstGeom>
          <a:solidFill>
            <a:schemeClr val="tx2">
              <a:lumMod val="75000"/>
              <a:alpha val="74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VE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ASIENTOS</a:t>
            </a:r>
          </a:p>
        </p:txBody>
      </p:sp>
      <p:grpSp>
        <p:nvGrpSpPr>
          <p:cNvPr id="36" name="8 Grupo"/>
          <p:cNvGrpSpPr/>
          <p:nvPr/>
        </p:nvGrpSpPr>
        <p:grpSpPr>
          <a:xfrm>
            <a:off x="2392929" y="5920151"/>
            <a:ext cx="7133627" cy="2227181"/>
            <a:chOff x="2386329" y="5920150"/>
            <a:chExt cx="7133627" cy="2227181"/>
          </a:xfrm>
        </p:grpSpPr>
        <p:sp>
          <p:nvSpPr>
            <p:cNvPr id="37" name="22 Documento"/>
            <p:cNvSpPr/>
            <p:nvPr/>
          </p:nvSpPr>
          <p:spPr>
            <a:xfrm rot="10176519">
              <a:off x="2388791" y="5920150"/>
              <a:ext cx="7043294" cy="1982655"/>
            </a:xfrm>
            <a:prstGeom prst="flowChartDocumen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40" name="23 Documento"/>
            <p:cNvSpPr/>
            <p:nvPr/>
          </p:nvSpPr>
          <p:spPr>
            <a:xfrm rot="10192481">
              <a:off x="2400447" y="5954303"/>
              <a:ext cx="7053924" cy="1982655"/>
            </a:xfrm>
            <a:prstGeom prst="flowChartDocument">
              <a:avLst/>
            </a:prstGeom>
            <a:solidFill>
              <a:srgbClr val="FF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42" name="24 Documento"/>
            <p:cNvSpPr/>
            <p:nvPr/>
          </p:nvSpPr>
          <p:spPr>
            <a:xfrm rot="10193874">
              <a:off x="2386329" y="6164676"/>
              <a:ext cx="7133627" cy="1982655"/>
            </a:xfrm>
            <a:prstGeom prst="flowChartDocument">
              <a:avLst/>
            </a:prstGeom>
            <a:gradFill flip="none" rotWithShape="1">
              <a:gsLst>
                <a:gs pos="0">
                  <a:schemeClr val="tx1">
                    <a:lumMod val="75000"/>
                    <a:lumOff val="25000"/>
                    <a:shade val="30000"/>
                    <a:satMod val="115000"/>
                  </a:schemeClr>
                </a:gs>
                <a:gs pos="50000">
                  <a:schemeClr val="tx1">
                    <a:lumMod val="75000"/>
                    <a:lumOff val="25000"/>
                    <a:shade val="67500"/>
                    <a:satMod val="115000"/>
                  </a:schemeClr>
                </a:gs>
                <a:gs pos="100000">
                  <a:schemeClr val="tx1">
                    <a:lumMod val="75000"/>
                    <a:lumOff val="25000"/>
                    <a:shade val="100000"/>
                    <a:satMod val="115000"/>
                  </a:schemeClr>
                </a:gs>
              </a:gsLst>
              <a:lin ang="8100000" scaled="1"/>
              <a:tileRect/>
            </a:gra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</p:grpSp>
      <p:sp>
        <p:nvSpPr>
          <p:cNvPr id="52" name="21 Rectángulo"/>
          <p:cNvSpPr/>
          <p:nvPr/>
        </p:nvSpPr>
        <p:spPr>
          <a:xfrm>
            <a:off x="17482" y="0"/>
            <a:ext cx="677108" cy="499342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vert="vert270"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x-none" sz="3200" b="1" spc="50" dirty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NUESTROS PRODUCTOS</a:t>
            </a:r>
            <a:endParaRPr lang="es-ES" sz="3200" b="1" spc="50" dirty="0">
              <a:ln w="11430"/>
              <a:solidFill>
                <a:srgbClr val="FF000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35" name="Título 1"/>
          <p:cNvSpPr txBox="1">
            <a:spLocks/>
          </p:cNvSpPr>
          <p:nvPr/>
        </p:nvSpPr>
        <p:spPr>
          <a:xfrm>
            <a:off x="5693063" y="2259792"/>
            <a:ext cx="1478356" cy="12171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Multi Repuestos</a:t>
            </a:r>
            <a:b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 Los Llanos C.A.</a:t>
            </a:r>
          </a:p>
        </p:txBody>
      </p:sp>
      <p:sp>
        <p:nvSpPr>
          <p:cNvPr id="43" name="Título 1"/>
          <p:cNvSpPr txBox="1">
            <a:spLocks/>
          </p:cNvSpPr>
          <p:nvPr/>
        </p:nvSpPr>
        <p:spPr>
          <a:xfrm>
            <a:off x="1535166" y="2283327"/>
            <a:ext cx="1478356" cy="12171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Multi Repuestos</a:t>
            </a:r>
            <a:b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 Los Llanos C.A.</a:t>
            </a:r>
          </a:p>
        </p:txBody>
      </p:sp>
      <p:sp>
        <p:nvSpPr>
          <p:cNvPr id="61" name="36 CuadroTexto"/>
          <p:cNvSpPr txBox="1"/>
          <p:nvPr/>
        </p:nvSpPr>
        <p:spPr>
          <a:xfrm>
            <a:off x="2684049" y="5747733"/>
            <a:ext cx="1512168" cy="507831"/>
          </a:xfrm>
          <a:prstGeom prst="rect">
            <a:avLst/>
          </a:prstGeom>
          <a:solidFill>
            <a:srgbClr val="F8F8F8"/>
          </a:solidFill>
          <a:ln cap="rnd" cmpd="dbl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MX" sz="900" u="sng" dirty="0">
                <a:solidFill>
                  <a:schemeClr val="tx1"/>
                </a:solidFill>
              </a:rPr>
              <a:t>Descripción:</a:t>
            </a:r>
          </a:p>
          <a:p>
            <a:r>
              <a:rPr lang="es-MX" sz="900" b="1" dirty="0">
                <a:solidFill>
                  <a:schemeClr val="tx1"/>
                </a:solidFill>
              </a:rPr>
              <a:t>ARBOL DE LEVA</a:t>
            </a:r>
            <a:r>
              <a:rPr lang="es-VE" sz="900" b="1" dirty="0">
                <a:solidFill>
                  <a:schemeClr val="tx1"/>
                </a:solidFill>
              </a:rPr>
              <a:t> </a:t>
            </a:r>
          </a:p>
          <a:p>
            <a:r>
              <a:rPr lang="es-VE" sz="900" dirty="0">
                <a:solidFill>
                  <a:schemeClr val="tx1"/>
                </a:solidFill>
              </a:rPr>
              <a:t>Medida:TX-200</a:t>
            </a:r>
            <a:endParaRPr lang="es-MX" sz="900" dirty="0">
              <a:solidFill>
                <a:schemeClr val="tx1"/>
              </a:solidFill>
            </a:endParaRPr>
          </a:p>
        </p:txBody>
      </p:sp>
      <p:sp>
        <p:nvSpPr>
          <p:cNvPr id="63" name="Título 1"/>
          <p:cNvSpPr txBox="1">
            <a:spLocks/>
          </p:cNvSpPr>
          <p:nvPr/>
        </p:nvSpPr>
        <p:spPr>
          <a:xfrm>
            <a:off x="4843653" y="4393991"/>
            <a:ext cx="1478356" cy="12171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Multi Repuestos</a:t>
            </a:r>
            <a:b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 Los Llanos C.A.</a:t>
            </a:r>
          </a:p>
        </p:txBody>
      </p:sp>
      <p:sp>
        <p:nvSpPr>
          <p:cNvPr id="64" name="Título 1"/>
          <p:cNvSpPr txBox="1">
            <a:spLocks/>
          </p:cNvSpPr>
          <p:nvPr/>
        </p:nvSpPr>
        <p:spPr>
          <a:xfrm>
            <a:off x="1810744" y="4352770"/>
            <a:ext cx="1478356" cy="12171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Multi Repuestos</a:t>
            </a:r>
            <a:b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 Los Llanos C.A.</a:t>
            </a:r>
          </a:p>
        </p:txBody>
      </p:sp>
      <p:pic>
        <p:nvPicPr>
          <p:cNvPr id="28" name="Picture 14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97414" l="1059" r="9894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84691" y="825407"/>
            <a:ext cx="2234679" cy="962736"/>
          </a:xfrm>
          <a:prstGeom prst="round2DiagRect">
            <a:avLst>
              <a:gd name="adj1" fmla="val 16667"/>
              <a:gd name="adj2" fmla="val 1977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14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14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4425" b="99115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81794" y="711002"/>
            <a:ext cx="2302591" cy="940098"/>
          </a:xfrm>
          <a:prstGeom prst="round2DiagRect">
            <a:avLst>
              <a:gd name="adj1" fmla="val 16667"/>
              <a:gd name="adj2" fmla="val 1977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14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60 CuadroTexto"/>
          <p:cNvSpPr txBox="1"/>
          <p:nvPr/>
        </p:nvSpPr>
        <p:spPr>
          <a:xfrm>
            <a:off x="3304237" y="1170663"/>
            <a:ext cx="1268590" cy="507831"/>
          </a:xfrm>
          <a:prstGeom prst="rect">
            <a:avLst/>
          </a:prstGeom>
          <a:solidFill>
            <a:srgbClr val="F8F8F8"/>
          </a:solidFill>
          <a:ln cap="rnd" cmpd="dbl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MX" sz="900" u="sng" dirty="0">
                <a:solidFill>
                  <a:schemeClr val="tx1"/>
                </a:solidFill>
              </a:rPr>
              <a:t>Descripción:</a:t>
            </a:r>
          </a:p>
          <a:p>
            <a:r>
              <a:rPr lang="es-MX" sz="900" b="1" dirty="0">
                <a:solidFill>
                  <a:schemeClr val="tx1"/>
                </a:solidFill>
              </a:rPr>
              <a:t>ASIENTO  </a:t>
            </a:r>
            <a:r>
              <a:rPr lang="es-VE" sz="900" b="1" dirty="0">
                <a:solidFill>
                  <a:schemeClr val="tx1"/>
                </a:solidFill>
              </a:rPr>
              <a:t> </a:t>
            </a:r>
          </a:p>
          <a:p>
            <a:r>
              <a:rPr lang="es-VE" sz="900" dirty="0">
                <a:solidFill>
                  <a:schemeClr val="tx1"/>
                </a:solidFill>
              </a:rPr>
              <a:t>Medida: Horse </a:t>
            </a:r>
            <a:endParaRPr lang="es-MX" sz="900" dirty="0">
              <a:solidFill>
                <a:schemeClr val="tx1"/>
              </a:solidFill>
            </a:endParaRPr>
          </a:p>
        </p:txBody>
      </p:sp>
      <p:sp>
        <p:nvSpPr>
          <p:cNvPr id="31" name="61 CuadroTexto"/>
          <p:cNvSpPr txBox="1"/>
          <p:nvPr/>
        </p:nvSpPr>
        <p:spPr>
          <a:xfrm>
            <a:off x="7524328" y="1280312"/>
            <a:ext cx="1362276" cy="507831"/>
          </a:xfrm>
          <a:prstGeom prst="rect">
            <a:avLst/>
          </a:prstGeom>
          <a:solidFill>
            <a:srgbClr val="F8F8F8"/>
          </a:solidFill>
          <a:ln cap="rnd" cmpd="dbl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MX" sz="900" u="sng" dirty="0">
                <a:solidFill>
                  <a:schemeClr val="tx1"/>
                </a:solidFill>
              </a:rPr>
              <a:t>Descripción:</a:t>
            </a:r>
          </a:p>
          <a:p>
            <a:r>
              <a:rPr lang="es-MX" sz="900" b="1" dirty="0">
                <a:solidFill>
                  <a:schemeClr val="tx1"/>
                </a:solidFill>
              </a:rPr>
              <a:t>ASIENTO  </a:t>
            </a:r>
            <a:r>
              <a:rPr lang="es-VE" sz="900" b="1" dirty="0">
                <a:solidFill>
                  <a:schemeClr val="tx1"/>
                </a:solidFill>
              </a:rPr>
              <a:t> </a:t>
            </a:r>
          </a:p>
          <a:p>
            <a:r>
              <a:rPr lang="es-VE" sz="900" dirty="0">
                <a:solidFill>
                  <a:schemeClr val="tx1"/>
                </a:solidFill>
              </a:rPr>
              <a:t>Medida: Bera   </a:t>
            </a:r>
            <a:endParaRPr lang="es-MX" sz="900" dirty="0">
              <a:solidFill>
                <a:schemeClr val="tx1"/>
              </a:solidFill>
            </a:endParaRPr>
          </a:p>
        </p:txBody>
      </p:sp>
      <p:sp>
        <p:nvSpPr>
          <p:cNvPr id="32" name="Título 1"/>
          <p:cNvSpPr txBox="1">
            <a:spLocks/>
          </p:cNvSpPr>
          <p:nvPr/>
        </p:nvSpPr>
        <p:spPr>
          <a:xfrm>
            <a:off x="1001646" y="517919"/>
            <a:ext cx="1478356" cy="12171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Multi Repuestos</a:t>
            </a:r>
            <a:b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 Los Llanos C.A.</a:t>
            </a:r>
          </a:p>
        </p:txBody>
      </p:sp>
      <p:sp>
        <p:nvSpPr>
          <p:cNvPr id="38" name="Título 1"/>
          <p:cNvSpPr txBox="1">
            <a:spLocks/>
          </p:cNvSpPr>
          <p:nvPr/>
        </p:nvSpPr>
        <p:spPr>
          <a:xfrm>
            <a:off x="5679375" y="856325"/>
            <a:ext cx="1478356" cy="12171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Multi Repuestos</a:t>
            </a:r>
            <a:b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 Los Llanos C.A.</a:t>
            </a:r>
          </a:p>
        </p:txBody>
      </p:sp>
      <p:sp>
        <p:nvSpPr>
          <p:cNvPr id="39" name="46 CuadroTexto"/>
          <p:cNvSpPr txBox="1"/>
          <p:nvPr/>
        </p:nvSpPr>
        <p:spPr>
          <a:xfrm>
            <a:off x="6846051" y="4598452"/>
            <a:ext cx="1603482" cy="646331"/>
          </a:xfrm>
          <a:prstGeom prst="rect">
            <a:avLst/>
          </a:prstGeom>
          <a:solidFill>
            <a:srgbClr val="F8F8F8"/>
          </a:solidFill>
          <a:ln cap="rnd" cmpd="dbl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MX" sz="900" u="sng" dirty="0"/>
              <a:t>Descripción</a:t>
            </a:r>
          </a:p>
          <a:p>
            <a:r>
              <a:rPr lang="es-MX" sz="900" b="1" dirty="0"/>
              <a:t>ASIENTO</a:t>
            </a:r>
          </a:p>
          <a:p>
            <a:r>
              <a:rPr lang="es-VE" sz="900" dirty="0"/>
              <a:t>Medida: LEÒN</a:t>
            </a:r>
          </a:p>
          <a:p>
            <a:endParaRPr lang="es-MX" sz="900" dirty="0"/>
          </a:p>
        </p:txBody>
      </p:sp>
    </p:spTree>
    <p:extLst>
      <p:ext uri="{BB962C8B-B14F-4D97-AF65-F5344CB8AC3E}">
        <p14:creationId xmlns:p14="http://schemas.microsoft.com/office/powerpoint/2010/main" val="34409302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Imagen 2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190" b="28417"/>
          <a:stretch/>
        </p:blipFill>
        <p:spPr>
          <a:xfrm>
            <a:off x="26717" y="6107910"/>
            <a:ext cx="3160379" cy="806692"/>
          </a:xfrm>
          <a:prstGeom prst="rect">
            <a:avLst/>
          </a:prstGeom>
        </p:spPr>
      </p:pic>
      <p:pic>
        <p:nvPicPr>
          <p:cNvPr id="65" name="Picture 1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84049" y="1094531"/>
            <a:ext cx="1697792" cy="171275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14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1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78549" y="1140480"/>
            <a:ext cx="1612480" cy="168096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14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17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31640" y="1236862"/>
            <a:ext cx="1772322" cy="1566987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14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14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85976" y="4108750"/>
            <a:ext cx="1407233" cy="144566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14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7" name="26 Conector recto"/>
          <p:cNvCxnSpPr/>
          <p:nvPr/>
        </p:nvCxnSpPr>
        <p:spPr>
          <a:xfrm>
            <a:off x="3583551" y="1"/>
            <a:ext cx="0" cy="69985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8" name="27 Conector recto"/>
          <p:cNvCxnSpPr/>
          <p:nvPr/>
        </p:nvCxnSpPr>
        <p:spPr>
          <a:xfrm>
            <a:off x="3511543" y="-1"/>
            <a:ext cx="0" cy="6998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35" name="Picture 1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84049" y="1054014"/>
            <a:ext cx="1697792" cy="171275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14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35 CuadroTexto"/>
          <p:cNvSpPr txBox="1"/>
          <p:nvPr/>
        </p:nvSpPr>
        <p:spPr>
          <a:xfrm>
            <a:off x="1259632" y="3070701"/>
            <a:ext cx="1711531" cy="507831"/>
          </a:xfrm>
          <a:prstGeom prst="rect">
            <a:avLst/>
          </a:prstGeom>
          <a:solidFill>
            <a:srgbClr val="F8F8F8"/>
          </a:solidFill>
          <a:ln cap="rnd" cmpd="dbl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MX" sz="900" u="sng" dirty="0"/>
              <a:t>Descripción</a:t>
            </a:r>
          </a:p>
          <a:p>
            <a:r>
              <a:rPr lang="es-VE" sz="900" b="1" dirty="0"/>
              <a:t>PIÑON 17T RAYADO</a:t>
            </a:r>
            <a:r>
              <a:rPr lang="es-VE" sz="900" dirty="0"/>
              <a:t> </a:t>
            </a:r>
          </a:p>
          <a:p>
            <a:r>
              <a:rPr lang="es-VE" sz="900" dirty="0"/>
              <a:t>Medida para CG-150</a:t>
            </a:r>
          </a:p>
        </p:txBody>
      </p:sp>
      <p:sp>
        <p:nvSpPr>
          <p:cNvPr id="37" name="36 CuadroTexto"/>
          <p:cNvSpPr txBox="1"/>
          <p:nvPr/>
        </p:nvSpPr>
        <p:spPr>
          <a:xfrm>
            <a:off x="3851920" y="3070701"/>
            <a:ext cx="1739109" cy="507831"/>
          </a:xfrm>
          <a:prstGeom prst="rect">
            <a:avLst/>
          </a:prstGeom>
          <a:solidFill>
            <a:srgbClr val="F8F8F8"/>
          </a:solidFill>
          <a:ln cap="rnd" cmpd="dbl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MX" sz="900" u="sng" dirty="0"/>
              <a:t>Descripción</a:t>
            </a:r>
          </a:p>
          <a:p>
            <a:r>
              <a:rPr lang="es-VE" sz="900" b="1" dirty="0"/>
              <a:t>PIÑON 16T RAYADO</a:t>
            </a:r>
          </a:p>
          <a:p>
            <a:r>
              <a:rPr lang="es-VE" sz="900" dirty="0"/>
              <a:t>Medida para CG-150 </a:t>
            </a:r>
          </a:p>
        </p:txBody>
      </p:sp>
      <p:sp>
        <p:nvSpPr>
          <p:cNvPr id="38" name="37 CuadroTexto"/>
          <p:cNvSpPr txBox="1"/>
          <p:nvPr/>
        </p:nvSpPr>
        <p:spPr>
          <a:xfrm>
            <a:off x="6372200" y="3065184"/>
            <a:ext cx="1711531" cy="507831"/>
          </a:xfrm>
          <a:prstGeom prst="rect">
            <a:avLst/>
          </a:prstGeom>
          <a:solidFill>
            <a:srgbClr val="F8F8F8"/>
          </a:solidFill>
          <a:ln cap="rnd" cmpd="dbl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MX" sz="900" u="sng" dirty="0"/>
              <a:t>Descripción</a:t>
            </a:r>
          </a:p>
          <a:p>
            <a:r>
              <a:rPr lang="es-VE" sz="900" b="1" dirty="0"/>
              <a:t>PIÑON 15T RAYADO </a:t>
            </a:r>
          </a:p>
          <a:p>
            <a:r>
              <a:rPr lang="es-MX" sz="900" dirty="0"/>
              <a:t>Medida para GN-125</a:t>
            </a:r>
          </a:p>
        </p:txBody>
      </p:sp>
      <p:pic>
        <p:nvPicPr>
          <p:cNvPr id="39" name="Picture 1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78549" y="1099963"/>
            <a:ext cx="1612480" cy="168096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14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17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31640" y="1196345"/>
            <a:ext cx="1772322" cy="1566987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14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14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85976" y="4068233"/>
            <a:ext cx="1407233" cy="144566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14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" name="41 CuadroTexto"/>
          <p:cNvSpPr txBox="1"/>
          <p:nvPr/>
        </p:nvSpPr>
        <p:spPr>
          <a:xfrm>
            <a:off x="2872734" y="4834027"/>
            <a:ext cx="1711531" cy="507831"/>
          </a:xfrm>
          <a:prstGeom prst="rect">
            <a:avLst/>
          </a:prstGeom>
          <a:solidFill>
            <a:srgbClr val="F8F8F8"/>
          </a:solidFill>
          <a:ln cap="rnd" cmpd="dbl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MX" sz="900" dirty="0"/>
              <a:t>Descripción</a:t>
            </a:r>
          </a:p>
          <a:p>
            <a:r>
              <a:rPr lang="es-VE" sz="900" b="1" dirty="0"/>
              <a:t>PIÑON DE TERCERA (CAJA)</a:t>
            </a:r>
            <a:r>
              <a:rPr lang="es-VE" sz="900" dirty="0"/>
              <a:t> </a:t>
            </a:r>
          </a:p>
          <a:p>
            <a:r>
              <a:rPr lang="es-MX" sz="900" dirty="0"/>
              <a:t>Medida para CG-150</a:t>
            </a:r>
            <a:endParaRPr lang="es-VE" sz="900" dirty="0"/>
          </a:p>
        </p:txBody>
      </p:sp>
      <p:sp>
        <p:nvSpPr>
          <p:cNvPr id="42" name="Título 1"/>
          <p:cNvSpPr txBox="1">
            <a:spLocks/>
          </p:cNvSpPr>
          <p:nvPr/>
        </p:nvSpPr>
        <p:spPr>
          <a:xfrm>
            <a:off x="6593767" y="1707839"/>
            <a:ext cx="1478356" cy="12171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Multi Repuestos</a:t>
            </a:r>
            <a:b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 Los Llanos C.A.</a:t>
            </a:r>
          </a:p>
        </p:txBody>
      </p:sp>
      <p:sp>
        <p:nvSpPr>
          <p:cNvPr id="62" name="Título 1"/>
          <p:cNvSpPr txBox="1">
            <a:spLocks/>
          </p:cNvSpPr>
          <p:nvPr/>
        </p:nvSpPr>
        <p:spPr>
          <a:xfrm>
            <a:off x="3985009" y="1700339"/>
            <a:ext cx="1478356" cy="12171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Multi Repuestos</a:t>
            </a:r>
            <a:b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 Los Llanos C.A.</a:t>
            </a:r>
          </a:p>
        </p:txBody>
      </p:sp>
      <p:sp>
        <p:nvSpPr>
          <p:cNvPr id="63" name="Título 1"/>
          <p:cNvSpPr txBox="1">
            <a:spLocks/>
          </p:cNvSpPr>
          <p:nvPr/>
        </p:nvSpPr>
        <p:spPr>
          <a:xfrm>
            <a:off x="1547664" y="1851855"/>
            <a:ext cx="1478356" cy="12171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Multi Repuestos</a:t>
            </a:r>
            <a:b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 Los Llanos C.A.</a:t>
            </a:r>
          </a:p>
        </p:txBody>
      </p:sp>
      <p:sp>
        <p:nvSpPr>
          <p:cNvPr id="64" name="Título 1"/>
          <p:cNvSpPr txBox="1">
            <a:spLocks/>
          </p:cNvSpPr>
          <p:nvPr/>
        </p:nvSpPr>
        <p:spPr>
          <a:xfrm>
            <a:off x="1214853" y="4182513"/>
            <a:ext cx="1478356" cy="12171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Multi Repuestos</a:t>
            </a:r>
            <a:b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 Los Llanos C.A.</a:t>
            </a:r>
          </a:p>
        </p:txBody>
      </p:sp>
      <p:grpSp>
        <p:nvGrpSpPr>
          <p:cNvPr id="69" name="8 Grupo"/>
          <p:cNvGrpSpPr/>
          <p:nvPr/>
        </p:nvGrpSpPr>
        <p:grpSpPr>
          <a:xfrm>
            <a:off x="2392929" y="5920151"/>
            <a:ext cx="7133627" cy="2227181"/>
            <a:chOff x="2386329" y="5920150"/>
            <a:chExt cx="7133627" cy="2227181"/>
          </a:xfrm>
        </p:grpSpPr>
        <p:sp>
          <p:nvSpPr>
            <p:cNvPr id="70" name="22 Documento"/>
            <p:cNvSpPr/>
            <p:nvPr/>
          </p:nvSpPr>
          <p:spPr>
            <a:xfrm rot="10176519">
              <a:off x="2388791" y="5920150"/>
              <a:ext cx="7043294" cy="1982655"/>
            </a:xfrm>
            <a:prstGeom prst="flowChartDocumen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71" name="23 Documento"/>
            <p:cNvSpPr/>
            <p:nvPr/>
          </p:nvSpPr>
          <p:spPr>
            <a:xfrm rot="10192481">
              <a:off x="2400447" y="5954303"/>
              <a:ext cx="7053924" cy="1982655"/>
            </a:xfrm>
            <a:prstGeom prst="flowChartDocument">
              <a:avLst/>
            </a:prstGeom>
            <a:solidFill>
              <a:srgbClr val="FF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72" name="24 Documento"/>
            <p:cNvSpPr/>
            <p:nvPr/>
          </p:nvSpPr>
          <p:spPr>
            <a:xfrm rot="10193874">
              <a:off x="2386329" y="6164676"/>
              <a:ext cx="7133627" cy="1982655"/>
            </a:xfrm>
            <a:prstGeom prst="flowChartDocument">
              <a:avLst/>
            </a:prstGeom>
            <a:gradFill flip="none" rotWithShape="1">
              <a:gsLst>
                <a:gs pos="0">
                  <a:schemeClr val="tx1">
                    <a:lumMod val="75000"/>
                    <a:lumOff val="25000"/>
                    <a:shade val="30000"/>
                    <a:satMod val="115000"/>
                  </a:schemeClr>
                </a:gs>
                <a:gs pos="50000">
                  <a:schemeClr val="tx1">
                    <a:lumMod val="75000"/>
                    <a:lumOff val="25000"/>
                    <a:shade val="67500"/>
                    <a:satMod val="115000"/>
                  </a:schemeClr>
                </a:gs>
                <a:gs pos="100000">
                  <a:schemeClr val="tx1">
                    <a:lumMod val="75000"/>
                    <a:lumOff val="25000"/>
                    <a:shade val="100000"/>
                    <a:satMod val="115000"/>
                  </a:schemeClr>
                </a:gs>
              </a:gsLst>
              <a:lin ang="8100000" scaled="1"/>
              <a:tileRect/>
            </a:gra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</p:grpSp>
      <p:sp>
        <p:nvSpPr>
          <p:cNvPr id="73" name="21 Rectángulo"/>
          <p:cNvSpPr/>
          <p:nvPr/>
        </p:nvSpPr>
        <p:spPr>
          <a:xfrm>
            <a:off x="17482" y="168884"/>
            <a:ext cx="677108" cy="4824536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vert="vert270"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x-none" sz="3200" b="1" spc="50" dirty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NUESTROS PRODUCTOS</a:t>
            </a:r>
            <a:endParaRPr lang="es-ES" sz="3200" b="1" spc="50" dirty="0">
              <a:ln w="11430"/>
              <a:solidFill>
                <a:srgbClr val="FF000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75" name="Documento 6"/>
          <p:cNvSpPr/>
          <p:nvPr/>
        </p:nvSpPr>
        <p:spPr>
          <a:xfrm>
            <a:off x="3655559" y="-17344"/>
            <a:ext cx="5480431" cy="764704"/>
          </a:xfrm>
          <a:prstGeom prst="flowChartDocument">
            <a:avLst/>
          </a:prstGeom>
          <a:solidFill>
            <a:schemeClr val="tx2">
              <a:lumMod val="75000"/>
              <a:alpha val="74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VE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PIÑONES</a:t>
            </a:r>
          </a:p>
        </p:txBody>
      </p:sp>
    </p:spTree>
    <p:extLst>
      <p:ext uri="{BB962C8B-B14F-4D97-AF65-F5344CB8AC3E}">
        <p14:creationId xmlns:p14="http://schemas.microsoft.com/office/powerpoint/2010/main" val="209177109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n 1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190" b="28417"/>
          <a:stretch/>
        </p:blipFill>
        <p:spPr>
          <a:xfrm>
            <a:off x="26717" y="6107910"/>
            <a:ext cx="3160379" cy="806692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75" r="2216" b="20487"/>
          <a:stretch/>
        </p:blipFill>
        <p:spPr>
          <a:xfrm>
            <a:off x="3779912" y="3159348"/>
            <a:ext cx="2151807" cy="144016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050" y="1155360"/>
            <a:ext cx="1645025" cy="178633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27" name="26 Conector recto"/>
          <p:cNvCxnSpPr/>
          <p:nvPr/>
        </p:nvCxnSpPr>
        <p:spPr>
          <a:xfrm>
            <a:off x="3583551" y="1"/>
            <a:ext cx="0" cy="69985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8" name="27 Conector recto"/>
          <p:cNvCxnSpPr/>
          <p:nvPr/>
        </p:nvCxnSpPr>
        <p:spPr>
          <a:xfrm>
            <a:off x="3511543" y="-1"/>
            <a:ext cx="0" cy="6998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6" name="35 CuadroTexto"/>
          <p:cNvSpPr txBox="1"/>
          <p:nvPr/>
        </p:nvSpPr>
        <p:spPr>
          <a:xfrm>
            <a:off x="1055544" y="3137193"/>
            <a:ext cx="1711531" cy="507831"/>
          </a:xfrm>
          <a:prstGeom prst="rect">
            <a:avLst/>
          </a:prstGeom>
          <a:solidFill>
            <a:srgbClr val="F8F8F8"/>
          </a:solidFill>
          <a:ln cap="rnd" cmpd="dbl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MX" sz="900" u="sng" dirty="0"/>
              <a:t>Descripción</a:t>
            </a:r>
          </a:p>
          <a:p>
            <a:r>
              <a:rPr lang="es-VE" sz="900" b="1" dirty="0"/>
              <a:t>PITILLOS PARA RAYOS</a:t>
            </a:r>
          </a:p>
          <a:p>
            <a:r>
              <a:rPr lang="es-VE" sz="900" dirty="0"/>
              <a:t>Medida UNIVERSAL </a:t>
            </a:r>
            <a:endParaRPr lang="es-MX" sz="900" dirty="0"/>
          </a:p>
        </p:txBody>
      </p:sp>
      <p:sp>
        <p:nvSpPr>
          <p:cNvPr id="37" name="36 CuadroTexto"/>
          <p:cNvSpPr txBox="1"/>
          <p:nvPr/>
        </p:nvSpPr>
        <p:spPr>
          <a:xfrm>
            <a:off x="3964564" y="5008307"/>
            <a:ext cx="1109052" cy="507831"/>
          </a:xfrm>
          <a:prstGeom prst="rect">
            <a:avLst/>
          </a:prstGeom>
          <a:solidFill>
            <a:srgbClr val="F8F8F8"/>
          </a:solidFill>
          <a:ln cap="rnd" cmpd="dbl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MX" sz="900" u="sng" dirty="0"/>
              <a:t>Descripción</a:t>
            </a:r>
          </a:p>
          <a:p>
            <a:r>
              <a:rPr lang="es-VE" sz="900" b="1" dirty="0"/>
              <a:t>PORTA CELULAR</a:t>
            </a:r>
          </a:p>
          <a:p>
            <a:r>
              <a:rPr lang="es-VE" sz="900" dirty="0"/>
              <a:t>Medida UNIVERSAL</a:t>
            </a:r>
          </a:p>
        </p:txBody>
      </p:sp>
      <p:sp>
        <p:nvSpPr>
          <p:cNvPr id="62" name="Título 1"/>
          <p:cNvSpPr txBox="1">
            <a:spLocks/>
          </p:cNvSpPr>
          <p:nvPr/>
        </p:nvSpPr>
        <p:spPr>
          <a:xfrm>
            <a:off x="3779912" y="3376157"/>
            <a:ext cx="1478356" cy="12171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Multi Repuestos</a:t>
            </a:r>
            <a:b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 Los Llanos C.A.</a:t>
            </a:r>
          </a:p>
        </p:txBody>
      </p:sp>
      <p:sp>
        <p:nvSpPr>
          <p:cNvPr id="63" name="Título 1"/>
          <p:cNvSpPr txBox="1">
            <a:spLocks/>
          </p:cNvSpPr>
          <p:nvPr/>
        </p:nvSpPr>
        <p:spPr>
          <a:xfrm>
            <a:off x="1293444" y="1394316"/>
            <a:ext cx="1478356" cy="12171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Multi Repuestos</a:t>
            </a:r>
            <a:b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 Los Llanos C.A.</a:t>
            </a:r>
          </a:p>
        </p:txBody>
      </p:sp>
      <p:grpSp>
        <p:nvGrpSpPr>
          <p:cNvPr id="69" name="8 Grupo"/>
          <p:cNvGrpSpPr/>
          <p:nvPr/>
        </p:nvGrpSpPr>
        <p:grpSpPr>
          <a:xfrm>
            <a:off x="2392929" y="5920151"/>
            <a:ext cx="7133627" cy="2227181"/>
            <a:chOff x="2386329" y="5920150"/>
            <a:chExt cx="7133627" cy="2227181"/>
          </a:xfrm>
        </p:grpSpPr>
        <p:sp>
          <p:nvSpPr>
            <p:cNvPr id="70" name="22 Documento"/>
            <p:cNvSpPr/>
            <p:nvPr/>
          </p:nvSpPr>
          <p:spPr>
            <a:xfrm rot="10176519">
              <a:off x="2388791" y="5920150"/>
              <a:ext cx="7043294" cy="1982655"/>
            </a:xfrm>
            <a:prstGeom prst="flowChartDocumen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71" name="23 Documento"/>
            <p:cNvSpPr/>
            <p:nvPr/>
          </p:nvSpPr>
          <p:spPr>
            <a:xfrm rot="10192481">
              <a:off x="2400447" y="5954303"/>
              <a:ext cx="7053924" cy="1982655"/>
            </a:xfrm>
            <a:prstGeom prst="flowChartDocument">
              <a:avLst/>
            </a:prstGeom>
            <a:solidFill>
              <a:srgbClr val="FF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72" name="24 Documento"/>
            <p:cNvSpPr/>
            <p:nvPr/>
          </p:nvSpPr>
          <p:spPr>
            <a:xfrm rot="10193874">
              <a:off x="2386329" y="6164676"/>
              <a:ext cx="7133627" cy="1982655"/>
            </a:xfrm>
            <a:prstGeom prst="flowChartDocument">
              <a:avLst/>
            </a:prstGeom>
            <a:gradFill flip="none" rotWithShape="1">
              <a:gsLst>
                <a:gs pos="0">
                  <a:schemeClr val="tx1">
                    <a:lumMod val="75000"/>
                    <a:lumOff val="25000"/>
                    <a:shade val="30000"/>
                    <a:satMod val="115000"/>
                  </a:schemeClr>
                </a:gs>
                <a:gs pos="50000">
                  <a:schemeClr val="tx1">
                    <a:lumMod val="75000"/>
                    <a:lumOff val="25000"/>
                    <a:shade val="67500"/>
                    <a:satMod val="115000"/>
                  </a:schemeClr>
                </a:gs>
                <a:gs pos="100000">
                  <a:schemeClr val="tx1">
                    <a:lumMod val="75000"/>
                    <a:lumOff val="25000"/>
                    <a:shade val="100000"/>
                    <a:satMod val="115000"/>
                  </a:schemeClr>
                </a:gs>
              </a:gsLst>
              <a:lin ang="8100000" scaled="1"/>
              <a:tileRect/>
            </a:gra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</p:grpSp>
      <p:sp>
        <p:nvSpPr>
          <p:cNvPr id="73" name="21 Rectángulo"/>
          <p:cNvSpPr/>
          <p:nvPr/>
        </p:nvSpPr>
        <p:spPr>
          <a:xfrm>
            <a:off x="17482" y="168884"/>
            <a:ext cx="677108" cy="4824536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vert="vert270"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x-none" sz="3200" b="1" spc="50" dirty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NUESTROS PRODUCTOS</a:t>
            </a:r>
            <a:endParaRPr lang="es-ES" sz="3200" b="1" spc="50" dirty="0">
              <a:ln w="11430"/>
              <a:solidFill>
                <a:srgbClr val="FF000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75" name="Documento 6"/>
          <p:cNvSpPr/>
          <p:nvPr/>
        </p:nvSpPr>
        <p:spPr>
          <a:xfrm>
            <a:off x="3655559" y="-17344"/>
            <a:ext cx="5480431" cy="764704"/>
          </a:xfrm>
          <a:prstGeom prst="flowChartDocument">
            <a:avLst/>
          </a:prstGeom>
          <a:solidFill>
            <a:schemeClr val="tx2">
              <a:lumMod val="75000"/>
              <a:alpha val="74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VE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PITILLOS-PORTA CELULAR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6"/>
          <a:srcRect t="13713" b="12310"/>
          <a:stretch/>
        </p:blipFill>
        <p:spPr>
          <a:xfrm>
            <a:off x="3617141" y="1085797"/>
            <a:ext cx="1170883" cy="162312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7"/>
          <a:srcRect l="10855" t="4859" r="13301" b="34408"/>
          <a:stretch/>
        </p:blipFill>
        <p:spPr>
          <a:xfrm>
            <a:off x="5804561" y="1047922"/>
            <a:ext cx="1359727" cy="131564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8"/>
          <a:srcRect l="38200" t="21590" r="8041" b="14571"/>
          <a:stretch/>
        </p:blipFill>
        <p:spPr>
          <a:xfrm>
            <a:off x="5890284" y="4631638"/>
            <a:ext cx="855994" cy="97349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7773840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Imagen 2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190" b="28417"/>
          <a:stretch/>
        </p:blipFill>
        <p:spPr>
          <a:xfrm>
            <a:off x="26717" y="6107910"/>
            <a:ext cx="3160379" cy="806692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727" y="4683885"/>
            <a:ext cx="1524000" cy="155257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4"/>
          <a:srcRect l="21286" t="12200" r="29000" b="14563"/>
          <a:stretch/>
        </p:blipFill>
        <p:spPr>
          <a:xfrm>
            <a:off x="827635" y="3154852"/>
            <a:ext cx="864096" cy="223224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32538" y="3154928"/>
            <a:ext cx="1686072" cy="1313269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6"/>
          <a:srcRect l="3129" t="18249" r="4640" b="19760"/>
          <a:stretch/>
        </p:blipFill>
        <p:spPr>
          <a:xfrm>
            <a:off x="5207574" y="3230611"/>
            <a:ext cx="1847455" cy="1314149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42" name="41 Conector recto"/>
          <p:cNvCxnSpPr/>
          <p:nvPr/>
        </p:nvCxnSpPr>
        <p:spPr>
          <a:xfrm>
            <a:off x="3583551" y="20214"/>
            <a:ext cx="0" cy="69985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5" name="44 Conector recto"/>
          <p:cNvCxnSpPr/>
          <p:nvPr/>
        </p:nvCxnSpPr>
        <p:spPr>
          <a:xfrm>
            <a:off x="3511543" y="20213"/>
            <a:ext cx="0" cy="6998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50" name="Picture 14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71600" y="890975"/>
            <a:ext cx="2023341" cy="1153402"/>
          </a:xfrm>
          <a:prstGeom prst="round2DiagRect">
            <a:avLst>
              <a:gd name="adj1" fmla="val 16667"/>
              <a:gd name="adj2" fmla="val 17517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14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13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89182" y="902892"/>
            <a:ext cx="1733933" cy="1300450"/>
          </a:xfrm>
          <a:prstGeom prst="round2DiagRect">
            <a:avLst>
              <a:gd name="adj1" fmla="val 11720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14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51 CuadroTexto"/>
          <p:cNvSpPr txBox="1"/>
          <p:nvPr/>
        </p:nvSpPr>
        <p:spPr>
          <a:xfrm>
            <a:off x="856265" y="2258703"/>
            <a:ext cx="1670932" cy="507831"/>
          </a:xfrm>
          <a:prstGeom prst="rect">
            <a:avLst/>
          </a:prstGeom>
          <a:solidFill>
            <a:srgbClr val="F8F8F8"/>
          </a:solidFill>
          <a:ln cap="rnd" cmpd="dbl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MX" sz="900" u="sng" dirty="0">
                <a:solidFill>
                  <a:schemeClr val="tx1"/>
                </a:solidFill>
              </a:rPr>
              <a:t>Descripción</a:t>
            </a:r>
          </a:p>
          <a:p>
            <a:r>
              <a:rPr lang="es-VE" sz="900" b="1" dirty="0">
                <a:solidFill>
                  <a:schemeClr val="tx1"/>
                </a:solidFill>
              </a:rPr>
              <a:t>POSA PIE TRASERO (PAR)</a:t>
            </a:r>
          </a:p>
          <a:p>
            <a:r>
              <a:rPr lang="es-VE" sz="900" dirty="0">
                <a:solidFill>
                  <a:schemeClr val="tx1"/>
                </a:solidFill>
              </a:rPr>
              <a:t>Medida para CG-150 </a:t>
            </a:r>
          </a:p>
        </p:txBody>
      </p:sp>
      <p:sp>
        <p:nvSpPr>
          <p:cNvPr id="53" name="52 CuadroTexto"/>
          <p:cNvSpPr txBox="1"/>
          <p:nvPr/>
        </p:nvSpPr>
        <p:spPr>
          <a:xfrm>
            <a:off x="7596336" y="937191"/>
            <a:ext cx="1440158" cy="646331"/>
          </a:xfrm>
          <a:prstGeom prst="rect">
            <a:avLst/>
          </a:prstGeom>
          <a:solidFill>
            <a:srgbClr val="F8F8F8"/>
          </a:solidFill>
          <a:ln cap="rnd" cmpd="dbl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MX" sz="900" u="sng" dirty="0">
                <a:solidFill>
                  <a:schemeClr val="tx1"/>
                </a:solidFill>
              </a:rPr>
              <a:t>Descripción</a:t>
            </a:r>
          </a:p>
          <a:p>
            <a:r>
              <a:rPr lang="es-VE" sz="900" b="1" dirty="0">
                <a:solidFill>
                  <a:schemeClr val="tx1"/>
                </a:solidFill>
              </a:rPr>
              <a:t>POSA PIE DELANTERO (PAR)</a:t>
            </a:r>
            <a:endParaRPr lang="es-MX" sz="900" b="1" dirty="0">
              <a:solidFill>
                <a:schemeClr val="tx1"/>
              </a:solidFill>
            </a:endParaRPr>
          </a:p>
          <a:p>
            <a:r>
              <a:rPr lang="es-MX" sz="900" dirty="0">
                <a:solidFill>
                  <a:schemeClr val="tx1"/>
                </a:solidFill>
              </a:rPr>
              <a:t>Medida para </a:t>
            </a:r>
            <a:r>
              <a:rPr lang="es-VE" sz="900" dirty="0">
                <a:solidFill>
                  <a:schemeClr val="tx1"/>
                </a:solidFill>
              </a:rPr>
              <a:t>LEON</a:t>
            </a:r>
          </a:p>
        </p:txBody>
      </p:sp>
      <p:pic>
        <p:nvPicPr>
          <p:cNvPr id="40" name="Picture 13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16200000">
            <a:off x="5844664" y="618509"/>
            <a:ext cx="1191507" cy="1828872"/>
          </a:xfrm>
          <a:prstGeom prst="round2DiagRect">
            <a:avLst>
              <a:gd name="adj1" fmla="val 11720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14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4" name="43 Conector recto"/>
          <p:cNvCxnSpPr/>
          <p:nvPr/>
        </p:nvCxnSpPr>
        <p:spPr>
          <a:xfrm>
            <a:off x="3575541" y="2390226"/>
            <a:ext cx="0" cy="69985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54" name="53 Conector recto"/>
          <p:cNvCxnSpPr/>
          <p:nvPr/>
        </p:nvCxnSpPr>
        <p:spPr>
          <a:xfrm>
            <a:off x="3503533" y="2390224"/>
            <a:ext cx="0" cy="6998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58" name="57 CuadroTexto"/>
          <p:cNvSpPr txBox="1"/>
          <p:nvPr/>
        </p:nvSpPr>
        <p:spPr>
          <a:xfrm>
            <a:off x="5959742" y="4707445"/>
            <a:ext cx="1946619" cy="507831"/>
          </a:xfrm>
          <a:prstGeom prst="rect">
            <a:avLst/>
          </a:prstGeom>
          <a:solidFill>
            <a:srgbClr val="F8F8F8"/>
          </a:solidFill>
          <a:ln cap="rnd" cmpd="dbl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MX" sz="900" u="sng" dirty="0"/>
              <a:t>Descripción</a:t>
            </a:r>
          </a:p>
          <a:p>
            <a:r>
              <a:rPr lang="es-VE" sz="900" b="1" dirty="0"/>
              <a:t>PUÑOS NEGROS</a:t>
            </a:r>
          </a:p>
          <a:p>
            <a:r>
              <a:rPr lang="es-MX" sz="900" dirty="0"/>
              <a:t>Medida para LEÒN </a:t>
            </a:r>
            <a:r>
              <a:rPr lang="es-VE" sz="900" dirty="0"/>
              <a:t>/ HORSE /  CG-150</a:t>
            </a:r>
          </a:p>
        </p:txBody>
      </p:sp>
      <p:sp>
        <p:nvSpPr>
          <p:cNvPr id="60" name="59 CuadroTexto"/>
          <p:cNvSpPr txBox="1"/>
          <p:nvPr/>
        </p:nvSpPr>
        <p:spPr>
          <a:xfrm>
            <a:off x="611560" y="5503333"/>
            <a:ext cx="1517985" cy="507831"/>
          </a:xfrm>
          <a:prstGeom prst="rect">
            <a:avLst/>
          </a:prstGeom>
          <a:solidFill>
            <a:srgbClr val="F8F8F8"/>
          </a:solidFill>
          <a:ln cap="rnd" cmpd="dbl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MX" sz="900" dirty="0"/>
              <a:t>Descripción</a:t>
            </a:r>
          </a:p>
          <a:p>
            <a:r>
              <a:rPr lang="es-VE" sz="900" b="1" dirty="0"/>
              <a:t>HUESO DE PUÑOS</a:t>
            </a:r>
          </a:p>
          <a:p>
            <a:r>
              <a:rPr lang="es-VE" sz="900" dirty="0"/>
              <a:t> Medida  Universal</a:t>
            </a:r>
          </a:p>
        </p:txBody>
      </p:sp>
      <p:sp>
        <p:nvSpPr>
          <p:cNvPr id="41" name="Título 1"/>
          <p:cNvSpPr txBox="1">
            <a:spLocks/>
          </p:cNvSpPr>
          <p:nvPr/>
        </p:nvSpPr>
        <p:spPr>
          <a:xfrm>
            <a:off x="5392947" y="2899649"/>
            <a:ext cx="1478356" cy="12171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Multi Repuestos</a:t>
            </a:r>
            <a:b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 Los Llanos C.A.</a:t>
            </a:r>
          </a:p>
        </p:txBody>
      </p:sp>
      <p:sp>
        <p:nvSpPr>
          <p:cNvPr id="43" name="Título 1"/>
          <p:cNvSpPr txBox="1">
            <a:spLocks/>
          </p:cNvSpPr>
          <p:nvPr/>
        </p:nvSpPr>
        <p:spPr>
          <a:xfrm>
            <a:off x="530516" y="3656366"/>
            <a:ext cx="1478356" cy="12171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Multi Repuestos</a:t>
            </a:r>
            <a:b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 Los Llanos C.A.</a:t>
            </a:r>
          </a:p>
        </p:txBody>
      </p:sp>
      <p:sp>
        <p:nvSpPr>
          <p:cNvPr id="46" name="Título 1"/>
          <p:cNvSpPr txBox="1">
            <a:spLocks/>
          </p:cNvSpPr>
          <p:nvPr/>
        </p:nvSpPr>
        <p:spPr>
          <a:xfrm>
            <a:off x="3233930" y="799820"/>
            <a:ext cx="1478356" cy="12171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Multi Repuestos</a:t>
            </a:r>
            <a:b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 Los Llanos C.A.</a:t>
            </a:r>
          </a:p>
        </p:txBody>
      </p:sp>
      <p:sp>
        <p:nvSpPr>
          <p:cNvPr id="47" name="Título 1"/>
          <p:cNvSpPr txBox="1">
            <a:spLocks/>
          </p:cNvSpPr>
          <p:nvPr/>
        </p:nvSpPr>
        <p:spPr>
          <a:xfrm>
            <a:off x="5635803" y="869921"/>
            <a:ext cx="1478356" cy="12171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Multi Repuestos</a:t>
            </a:r>
            <a:b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 Los Llanos C.A.</a:t>
            </a:r>
          </a:p>
        </p:txBody>
      </p:sp>
      <p:sp>
        <p:nvSpPr>
          <p:cNvPr id="61" name="Título 1"/>
          <p:cNvSpPr txBox="1">
            <a:spLocks/>
          </p:cNvSpPr>
          <p:nvPr/>
        </p:nvSpPr>
        <p:spPr>
          <a:xfrm>
            <a:off x="1252708" y="784917"/>
            <a:ext cx="1478356" cy="12171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Multi Repuestos</a:t>
            </a:r>
            <a:b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 Los Llanos C.A.</a:t>
            </a:r>
          </a:p>
        </p:txBody>
      </p:sp>
      <p:grpSp>
        <p:nvGrpSpPr>
          <p:cNvPr id="62" name="8 Grupo"/>
          <p:cNvGrpSpPr/>
          <p:nvPr/>
        </p:nvGrpSpPr>
        <p:grpSpPr>
          <a:xfrm>
            <a:off x="2392929" y="5920151"/>
            <a:ext cx="7133627" cy="2227181"/>
            <a:chOff x="2386329" y="5920150"/>
            <a:chExt cx="7133627" cy="2227181"/>
          </a:xfrm>
        </p:grpSpPr>
        <p:sp>
          <p:nvSpPr>
            <p:cNvPr id="63" name="22 Documento"/>
            <p:cNvSpPr/>
            <p:nvPr/>
          </p:nvSpPr>
          <p:spPr>
            <a:xfrm rot="10176519">
              <a:off x="2388791" y="5920150"/>
              <a:ext cx="7043294" cy="1982655"/>
            </a:xfrm>
            <a:prstGeom prst="flowChartDocumen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64" name="23 Documento"/>
            <p:cNvSpPr/>
            <p:nvPr/>
          </p:nvSpPr>
          <p:spPr>
            <a:xfrm rot="10192481">
              <a:off x="2400447" y="5954303"/>
              <a:ext cx="7053924" cy="1982655"/>
            </a:xfrm>
            <a:prstGeom prst="flowChartDocument">
              <a:avLst/>
            </a:prstGeom>
            <a:solidFill>
              <a:srgbClr val="FF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65" name="24 Documento"/>
            <p:cNvSpPr/>
            <p:nvPr/>
          </p:nvSpPr>
          <p:spPr>
            <a:xfrm rot="10193874">
              <a:off x="2386329" y="6164676"/>
              <a:ext cx="7133627" cy="1982655"/>
            </a:xfrm>
            <a:prstGeom prst="flowChartDocument">
              <a:avLst/>
            </a:prstGeom>
            <a:gradFill flip="none" rotWithShape="1">
              <a:gsLst>
                <a:gs pos="0">
                  <a:schemeClr val="tx1">
                    <a:lumMod val="75000"/>
                    <a:lumOff val="25000"/>
                    <a:shade val="30000"/>
                    <a:satMod val="115000"/>
                  </a:schemeClr>
                </a:gs>
                <a:gs pos="50000">
                  <a:schemeClr val="tx1">
                    <a:lumMod val="75000"/>
                    <a:lumOff val="25000"/>
                    <a:shade val="67500"/>
                    <a:satMod val="115000"/>
                  </a:schemeClr>
                </a:gs>
                <a:gs pos="100000">
                  <a:schemeClr val="tx1">
                    <a:lumMod val="75000"/>
                    <a:lumOff val="25000"/>
                    <a:shade val="100000"/>
                    <a:satMod val="115000"/>
                  </a:schemeClr>
                </a:gs>
              </a:gsLst>
              <a:lin ang="8100000" scaled="1"/>
              <a:tileRect/>
            </a:gra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</p:grpSp>
      <p:sp>
        <p:nvSpPr>
          <p:cNvPr id="66" name="21 Rectángulo"/>
          <p:cNvSpPr/>
          <p:nvPr/>
        </p:nvSpPr>
        <p:spPr>
          <a:xfrm>
            <a:off x="17482" y="168884"/>
            <a:ext cx="677108" cy="4824536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vert="vert270"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x-none" sz="3200" b="1" spc="50" dirty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NUESTROS PRODUCTOS</a:t>
            </a:r>
            <a:endParaRPr lang="es-ES" sz="3200" b="1" spc="50" dirty="0">
              <a:ln w="11430"/>
              <a:solidFill>
                <a:srgbClr val="FF000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68" name="Documento 6"/>
          <p:cNvSpPr/>
          <p:nvPr/>
        </p:nvSpPr>
        <p:spPr>
          <a:xfrm>
            <a:off x="3655559" y="0"/>
            <a:ext cx="5480431" cy="764704"/>
          </a:xfrm>
          <a:prstGeom prst="flowChartDocument">
            <a:avLst/>
          </a:prstGeom>
          <a:solidFill>
            <a:schemeClr val="tx2">
              <a:lumMod val="75000"/>
              <a:alpha val="74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VE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POSA PIES</a:t>
            </a:r>
          </a:p>
        </p:txBody>
      </p:sp>
      <p:sp>
        <p:nvSpPr>
          <p:cNvPr id="69" name="Documento 6"/>
          <p:cNvSpPr/>
          <p:nvPr/>
        </p:nvSpPr>
        <p:spPr>
          <a:xfrm>
            <a:off x="3655559" y="2390224"/>
            <a:ext cx="5480431" cy="764704"/>
          </a:xfrm>
          <a:prstGeom prst="flowChartDocument">
            <a:avLst/>
          </a:prstGeom>
          <a:solidFill>
            <a:schemeClr val="tx2">
              <a:lumMod val="75000"/>
              <a:alpha val="74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VE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PUÑOS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10"/>
          <a:srcRect t="23120" b="23120"/>
          <a:stretch/>
        </p:blipFill>
        <p:spPr>
          <a:xfrm>
            <a:off x="2830671" y="3299982"/>
            <a:ext cx="2133600" cy="115212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31" name="Título 1"/>
          <p:cNvSpPr txBox="1">
            <a:spLocks/>
          </p:cNvSpPr>
          <p:nvPr/>
        </p:nvSpPr>
        <p:spPr>
          <a:xfrm>
            <a:off x="7436396" y="3153196"/>
            <a:ext cx="1478356" cy="12171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Multi Repuestos</a:t>
            </a:r>
            <a:b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 Los Llanos C.A.</a:t>
            </a:r>
          </a:p>
        </p:txBody>
      </p:sp>
      <p:sp>
        <p:nvSpPr>
          <p:cNvPr id="32" name="Título 1"/>
          <p:cNvSpPr txBox="1">
            <a:spLocks/>
          </p:cNvSpPr>
          <p:nvPr/>
        </p:nvSpPr>
        <p:spPr>
          <a:xfrm>
            <a:off x="3116297" y="3396296"/>
            <a:ext cx="1478356" cy="12171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Multi Repuestos</a:t>
            </a:r>
            <a:b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 Los Llanos C.A.</a:t>
            </a:r>
          </a:p>
        </p:txBody>
      </p:sp>
      <p:sp>
        <p:nvSpPr>
          <p:cNvPr id="37" name="57 CuadroTexto"/>
          <p:cNvSpPr txBox="1"/>
          <p:nvPr/>
        </p:nvSpPr>
        <p:spPr>
          <a:xfrm>
            <a:off x="3970419" y="5043845"/>
            <a:ext cx="1946619" cy="507831"/>
          </a:xfrm>
          <a:prstGeom prst="rect">
            <a:avLst/>
          </a:prstGeom>
          <a:solidFill>
            <a:srgbClr val="F8F8F8"/>
          </a:solidFill>
          <a:ln cap="rnd" cmpd="dbl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MX" sz="900" u="sng" dirty="0"/>
              <a:t>Descripción</a:t>
            </a:r>
          </a:p>
          <a:p>
            <a:r>
              <a:rPr lang="es-VE" sz="900" b="1" dirty="0"/>
              <a:t>PUÑOS DECORATIVOS</a:t>
            </a:r>
          </a:p>
          <a:p>
            <a:r>
              <a:rPr lang="es-MX" sz="900" dirty="0"/>
              <a:t>Medida UNIVERSAL</a:t>
            </a:r>
            <a:endParaRPr lang="es-VE" sz="900" dirty="0"/>
          </a:p>
        </p:txBody>
      </p:sp>
    </p:spTree>
    <p:extLst>
      <p:ext uri="{BB962C8B-B14F-4D97-AF65-F5344CB8AC3E}">
        <p14:creationId xmlns:p14="http://schemas.microsoft.com/office/powerpoint/2010/main" val="130630503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4" t="9450" r="4226" b="-398"/>
          <a:stretch/>
        </p:blipFill>
        <p:spPr>
          <a:xfrm>
            <a:off x="862654" y="845581"/>
            <a:ext cx="1797111" cy="16920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126" y="879998"/>
            <a:ext cx="1473385" cy="156320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30" name="44 CuadroTexto"/>
          <p:cNvSpPr txBox="1"/>
          <p:nvPr/>
        </p:nvSpPr>
        <p:spPr>
          <a:xfrm>
            <a:off x="4547253" y="5578737"/>
            <a:ext cx="1423499" cy="507831"/>
          </a:xfrm>
          <a:prstGeom prst="rect">
            <a:avLst/>
          </a:prstGeom>
          <a:solidFill>
            <a:srgbClr val="F8F8F8"/>
          </a:solidFill>
          <a:ln cap="rnd" cmpd="dbl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MX" sz="900" u="sng" dirty="0">
                <a:solidFill>
                  <a:schemeClr val="tx1"/>
                </a:solidFill>
              </a:rPr>
              <a:t>Descripción</a:t>
            </a:r>
          </a:p>
          <a:p>
            <a:r>
              <a:rPr lang="es-VE" sz="900" b="1" dirty="0">
                <a:solidFill>
                  <a:schemeClr val="tx1"/>
                </a:solidFill>
              </a:rPr>
              <a:t>PORTA CORONA</a:t>
            </a:r>
          </a:p>
          <a:p>
            <a:r>
              <a:rPr lang="es-VE" sz="900" dirty="0">
                <a:solidFill>
                  <a:schemeClr val="tx1"/>
                </a:solidFill>
              </a:rPr>
              <a:t>Medida para</a:t>
            </a:r>
            <a:r>
              <a:rPr lang="x-none" sz="900" dirty="0">
                <a:solidFill>
                  <a:schemeClr val="tx1"/>
                </a:solidFill>
              </a:rPr>
              <a:t> </a:t>
            </a:r>
            <a:r>
              <a:rPr lang="es-VE" sz="900" dirty="0">
                <a:solidFill>
                  <a:schemeClr val="tx1"/>
                </a:solidFill>
              </a:rPr>
              <a:t>LEÒN </a:t>
            </a:r>
          </a:p>
        </p:txBody>
      </p:sp>
      <p:pic>
        <p:nvPicPr>
          <p:cNvPr id="29" name="Imagen 2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190" b="28417"/>
          <a:stretch/>
        </p:blipFill>
        <p:spPr>
          <a:xfrm>
            <a:off x="26717" y="6107910"/>
            <a:ext cx="3160379" cy="806692"/>
          </a:xfrm>
          <a:prstGeom prst="rect">
            <a:avLst/>
          </a:prstGeom>
        </p:spPr>
      </p:pic>
      <p:cxnSp>
        <p:nvCxnSpPr>
          <p:cNvPr id="5" name="4 Conector recto"/>
          <p:cNvCxnSpPr/>
          <p:nvPr/>
        </p:nvCxnSpPr>
        <p:spPr>
          <a:xfrm>
            <a:off x="3583551" y="-19096"/>
            <a:ext cx="0" cy="69985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" name="5 Conector recto"/>
          <p:cNvCxnSpPr/>
          <p:nvPr/>
        </p:nvCxnSpPr>
        <p:spPr>
          <a:xfrm>
            <a:off x="3511543" y="-19097"/>
            <a:ext cx="0" cy="6998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3" name="42 CuadroTexto"/>
          <p:cNvSpPr txBox="1"/>
          <p:nvPr/>
        </p:nvSpPr>
        <p:spPr>
          <a:xfrm>
            <a:off x="3187096" y="2579855"/>
            <a:ext cx="2630851" cy="507831"/>
          </a:xfrm>
          <a:prstGeom prst="rect">
            <a:avLst/>
          </a:prstGeom>
          <a:solidFill>
            <a:srgbClr val="F8F8F8"/>
          </a:solidFill>
          <a:ln cap="rnd" cmpd="dbl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MX" sz="900" u="sng" dirty="0"/>
              <a:t>Descripción</a:t>
            </a:r>
          </a:p>
          <a:p>
            <a:r>
              <a:rPr lang="es-VE" sz="900" b="1" dirty="0"/>
              <a:t>PRENSA CADENA </a:t>
            </a:r>
          </a:p>
          <a:p>
            <a:r>
              <a:rPr lang="es-VE" sz="900" dirty="0"/>
              <a:t>Medida para HORSE</a:t>
            </a:r>
          </a:p>
        </p:txBody>
      </p:sp>
      <p:cxnSp>
        <p:nvCxnSpPr>
          <p:cNvPr id="41" name="40 Conector recto"/>
          <p:cNvCxnSpPr/>
          <p:nvPr/>
        </p:nvCxnSpPr>
        <p:spPr>
          <a:xfrm>
            <a:off x="3583551" y="3155247"/>
            <a:ext cx="0" cy="69985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2" name="41 Conector recto"/>
          <p:cNvCxnSpPr/>
          <p:nvPr/>
        </p:nvCxnSpPr>
        <p:spPr>
          <a:xfrm>
            <a:off x="3511543" y="3155246"/>
            <a:ext cx="0" cy="6998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44" name="51 Marcador de contenido"/>
          <p:cNvPicPr>
            <a:picLocks noGrp="1"/>
          </p:cNvPicPr>
          <p:nvPr>
            <p:ph idx="1"/>
          </p:nvPr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49" t="6529" r="7031" b="12558"/>
          <a:stretch/>
        </p:blipFill>
        <p:spPr bwMode="auto">
          <a:xfrm>
            <a:off x="5356139" y="887250"/>
            <a:ext cx="1687247" cy="1227911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5" name="44 CuadroTexto"/>
          <p:cNvSpPr txBox="1"/>
          <p:nvPr/>
        </p:nvSpPr>
        <p:spPr>
          <a:xfrm>
            <a:off x="5365872" y="2260508"/>
            <a:ext cx="1923620" cy="507831"/>
          </a:xfrm>
          <a:prstGeom prst="rect">
            <a:avLst/>
          </a:prstGeom>
          <a:solidFill>
            <a:srgbClr val="F8F8F8"/>
          </a:solidFill>
          <a:ln cap="rnd" cmpd="dbl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MX" sz="900" u="sng" dirty="0"/>
              <a:t>Descripción</a:t>
            </a:r>
          </a:p>
          <a:p>
            <a:r>
              <a:rPr lang="es-VE" sz="900" b="1" dirty="0"/>
              <a:t>PRENSA CADENA (PAR)</a:t>
            </a:r>
          </a:p>
          <a:p>
            <a:r>
              <a:rPr lang="es-VE" sz="900" dirty="0"/>
              <a:t>Medida para BERA /CG-150</a:t>
            </a:r>
          </a:p>
        </p:txBody>
      </p:sp>
      <p:sp>
        <p:nvSpPr>
          <p:cNvPr id="51" name="44 CuadroTexto"/>
          <p:cNvSpPr txBox="1"/>
          <p:nvPr/>
        </p:nvSpPr>
        <p:spPr>
          <a:xfrm>
            <a:off x="7481522" y="2417110"/>
            <a:ext cx="1423499" cy="507831"/>
          </a:xfrm>
          <a:prstGeom prst="rect">
            <a:avLst/>
          </a:prstGeom>
          <a:solidFill>
            <a:srgbClr val="F8F8F8"/>
          </a:solidFill>
          <a:ln cap="rnd" cmpd="dbl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MX" sz="900" u="sng" dirty="0">
                <a:solidFill>
                  <a:schemeClr val="tx1"/>
                </a:solidFill>
              </a:rPr>
              <a:t>Descripción</a:t>
            </a:r>
          </a:p>
          <a:p>
            <a:r>
              <a:rPr lang="es-VE" sz="900" b="1" dirty="0">
                <a:solidFill>
                  <a:schemeClr val="tx1"/>
                </a:solidFill>
              </a:rPr>
              <a:t>PRENSA CADENA (PAR)</a:t>
            </a:r>
          </a:p>
          <a:p>
            <a:r>
              <a:rPr lang="es-VE" sz="900" dirty="0">
                <a:solidFill>
                  <a:schemeClr val="tx1"/>
                </a:solidFill>
              </a:rPr>
              <a:t>Medida para LEON</a:t>
            </a:r>
          </a:p>
        </p:txBody>
      </p:sp>
      <p:pic>
        <p:nvPicPr>
          <p:cNvPr id="52" name="Picture 14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242544" y="792906"/>
            <a:ext cx="1901456" cy="144566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14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44 CuadroTexto"/>
          <p:cNvSpPr txBox="1"/>
          <p:nvPr/>
        </p:nvSpPr>
        <p:spPr>
          <a:xfrm>
            <a:off x="895156" y="5684360"/>
            <a:ext cx="1423499" cy="507831"/>
          </a:xfrm>
          <a:prstGeom prst="rect">
            <a:avLst/>
          </a:prstGeom>
          <a:solidFill>
            <a:srgbClr val="F8F8F8"/>
          </a:solidFill>
          <a:ln cap="rnd" cmpd="dbl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MX" sz="900" u="sng" dirty="0">
                <a:solidFill>
                  <a:schemeClr val="tx1"/>
                </a:solidFill>
              </a:rPr>
              <a:t>Descripción</a:t>
            </a:r>
          </a:p>
          <a:p>
            <a:r>
              <a:rPr lang="es-VE" sz="900" b="1" dirty="0">
                <a:solidFill>
                  <a:schemeClr val="tx1"/>
                </a:solidFill>
              </a:rPr>
              <a:t>PORTA CORONA</a:t>
            </a:r>
          </a:p>
          <a:p>
            <a:r>
              <a:rPr lang="es-VE" sz="900" dirty="0">
                <a:solidFill>
                  <a:schemeClr val="tx1"/>
                </a:solidFill>
              </a:rPr>
              <a:t>Medida para</a:t>
            </a:r>
            <a:r>
              <a:rPr lang="x-none" sz="900" dirty="0">
                <a:solidFill>
                  <a:schemeClr val="tx1"/>
                </a:solidFill>
              </a:rPr>
              <a:t> HORSE</a:t>
            </a:r>
            <a:r>
              <a:rPr lang="es-VE" sz="900" dirty="0">
                <a:solidFill>
                  <a:schemeClr val="tx1"/>
                </a:solidFill>
              </a:rPr>
              <a:t> </a:t>
            </a:r>
          </a:p>
        </p:txBody>
      </p:sp>
      <p:pic>
        <p:nvPicPr>
          <p:cNvPr id="58" name="Picture 14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20940" y="3959833"/>
            <a:ext cx="1577588" cy="156614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14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14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05051" y="4111243"/>
            <a:ext cx="1433362" cy="144566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14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0" name="44 CuadroTexto"/>
          <p:cNvSpPr txBox="1"/>
          <p:nvPr/>
        </p:nvSpPr>
        <p:spPr>
          <a:xfrm>
            <a:off x="7589623" y="3993949"/>
            <a:ext cx="1423499" cy="507831"/>
          </a:xfrm>
          <a:prstGeom prst="rect">
            <a:avLst/>
          </a:prstGeom>
          <a:solidFill>
            <a:srgbClr val="F8F8F8"/>
          </a:solidFill>
          <a:ln cap="rnd" cmpd="dbl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MX" sz="900" u="sng" dirty="0">
                <a:solidFill>
                  <a:schemeClr val="tx1"/>
                </a:solidFill>
              </a:rPr>
              <a:t>Descripción</a:t>
            </a:r>
          </a:p>
          <a:p>
            <a:r>
              <a:rPr lang="es-VE" sz="900" b="1" dirty="0">
                <a:solidFill>
                  <a:schemeClr val="tx1"/>
                </a:solidFill>
              </a:rPr>
              <a:t>PORTA CORONA</a:t>
            </a:r>
          </a:p>
          <a:p>
            <a:r>
              <a:rPr lang="es-VE" sz="900" dirty="0">
                <a:solidFill>
                  <a:schemeClr val="tx1"/>
                </a:solidFill>
              </a:rPr>
              <a:t>Medida para </a:t>
            </a:r>
            <a:r>
              <a:rPr lang="x-none" sz="900" dirty="0">
                <a:solidFill>
                  <a:schemeClr val="tx1"/>
                </a:solidFill>
              </a:rPr>
              <a:t> </a:t>
            </a:r>
            <a:r>
              <a:rPr lang="es-VE" sz="900" dirty="0">
                <a:solidFill>
                  <a:schemeClr val="tx1"/>
                </a:solidFill>
              </a:rPr>
              <a:t>CG-150</a:t>
            </a:r>
            <a:r>
              <a:rPr lang="x-none" sz="900" dirty="0">
                <a:solidFill>
                  <a:schemeClr val="tx1"/>
                </a:solidFill>
              </a:rPr>
              <a:t>, MD</a:t>
            </a:r>
            <a:endParaRPr lang="es-VE" sz="900" dirty="0">
              <a:solidFill>
                <a:schemeClr val="tx1"/>
              </a:solidFill>
            </a:endParaRPr>
          </a:p>
        </p:txBody>
      </p:sp>
      <p:sp>
        <p:nvSpPr>
          <p:cNvPr id="48" name="Título 1"/>
          <p:cNvSpPr txBox="1">
            <a:spLocks/>
          </p:cNvSpPr>
          <p:nvPr/>
        </p:nvSpPr>
        <p:spPr>
          <a:xfrm>
            <a:off x="3340560" y="1023227"/>
            <a:ext cx="1478356" cy="12171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Multi Repuestos</a:t>
            </a:r>
            <a:b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 Los Llanos C.A.</a:t>
            </a:r>
          </a:p>
        </p:txBody>
      </p:sp>
      <p:sp>
        <p:nvSpPr>
          <p:cNvPr id="49" name="Título 1"/>
          <p:cNvSpPr txBox="1">
            <a:spLocks/>
          </p:cNvSpPr>
          <p:nvPr/>
        </p:nvSpPr>
        <p:spPr>
          <a:xfrm>
            <a:off x="5365872" y="876077"/>
            <a:ext cx="1478356" cy="12171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Multi Repuestos</a:t>
            </a:r>
            <a:b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 Los Llanos C.A.</a:t>
            </a:r>
          </a:p>
        </p:txBody>
      </p:sp>
      <p:sp>
        <p:nvSpPr>
          <p:cNvPr id="50" name="Título 1"/>
          <p:cNvSpPr txBox="1">
            <a:spLocks/>
          </p:cNvSpPr>
          <p:nvPr/>
        </p:nvSpPr>
        <p:spPr>
          <a:xfrm>
            <a:off x="7522159" y="866266"/>
            <a:ext cx="1478356" cy="12171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Multi Repuestos</a:t>
            </a:r>
            <a:b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 Los Llanos C.A.</a:t>
            </a:r>
          </a:p>
        </p:txBody>
      </p:sp>
      <p:sp>
        <p:nvSpPr>
          <p:cNvPr id="53" name="Título 1"/>
          <p:cNvSpPr txBox="1">
            <a:spLocks/>
          </p:cNvSpPr>
          <p:nvPr/>
        </p:nvSpPr>
        <p:spPr>
          <a:xfrm>
            <a:off x="6080000" y="4309109"/>
            <a:ext cx="1478356" cy="12171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Multi Repuestos</a:t>
            </a:r>
            <a:b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 Los Llanos C.A.</a:t>
            </a:r>
          </a:p>
        </p:txBody>
      </p:sp>
      <p:sp>
        <p:nvSpPr>
          <p:cNvPr id="54" name="Título 1"/>
          <p:cNvSpPr txBox="1">
            <a:spLocks/>
          </p:cNvSpPr>
          <p:nvPr/>
        </p:nvSpPr>
        <p:spPr>
          <a:xfrm>
            <a:off x="1026759" y="4626051"/>
            <a:ext cx="1478356" cy="12171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Multi Repuestos</a:t>
            </a:r>
            <a:b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 Los Llanos C.A.</a:t>
            </a:r>
          </a:p>
        </p:txBody>
      </p:sp>
      <p:grpSp>
        <p:nvGrpSpPr>
          <p:cNvPr id="55" name="8 Grupo"/>
          <p:cNvGrpSpPr/>
          <p:nvPr/>
        </p:nvGrpSpPr>
        <p:grpSpPr>
          <a:xfrm>
            <a:off x="2392929" y="5920151"/>
            <a:ext cx="7133627" cy="2227181"/>
            <a:chOff x="2386329" y="5920150"/>
            <a:chExt cx="7133627" cy="2227181"/>
          </a:xfrm>
        </p:grpSpPr>
        <p:sp>
          <p:nvSpPr>
            <p:cNvPr id="56" name="22 Documento"/>
            <p:cNvSpPr/>
            <p:nvPr/>
          </p:nvSpPr>
          <p:spPr>
            <a:xfrm rot="10176519">
              <a:off x="2388791" y="5920150"/>
              <a:ext cx="7043294" cy="1982655"/>
            </a:xfrm>
            <a:prstGeom prst="flowChartDocumen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61" name="23 Documento"/>
            <p:cNvSpPr/>
            <p:nvPr/>
          </p:nvSpPr>
          <p:spPr>
            <a:xfrm rot="10192481">
              <a:off x="2400447" y="5954303"/>
              <a:ext cx="7053924" cy="1982655"/>
            </a:xfrm>
            <a:prstGeom prst="flowChartDocument">
              <a:avLst/>
            </a:prstGeom>
            <a:solidFill>
              <a:srgbClr val="FF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62" name="24 Documento"/>
            <p:cNvSpPr/>
            <p:nvPr/>
          </p:nvSpPr>
          <p:spPr>
            <a:xfrm rot="10193874">
              <a:off x="2386329" y="6164676"/>
              <a:ext cx="7133627" cy="1982655"/>
            </a:xfrm>
            <a:prstGeom prst="flowChartDocument">
              <a:avLst/>
            </a:prstGeom>
            <a:gradFill flip="none" rotWithShape="1">
              <a:gsLst>
                <a:gs pos="0">
                  <a:schemeClr val="tx1">
                    <a:lumMod val="75000"/>
                    <a:lumOff val="25000"/>
                    <a:shade val="30000"/>
                    <a:satMod val="115000"/>
                  </a:schemeClr>
                </a:gs>
                <a:gs pos="50000">
                  <a:schemeClr val="tx1">
                    <a:lumMod val="75000"/>
                    <a:lumOff val="25000"/>
                    <a:shade val="67500"/>
                    <a:satMod val="115000"/>
                  </a:schemeClr>
                </a:gs>
                <a:gs pos="100000">
                  <a:schemeClr val="tx1">
                    <a:lumMod val="75000"/>
                    <a:lumOff val="25000"/>
                    <a:shade val="100000"/>
                    <a:satMod val="115000"/>
                  </a:schemeClr>
                </a:gs>
              </a:gsLst>
              <a:lin ang="8100000" scaled="1"/>
              <a:tileRect/>
            </a:gra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</p:grpSp>
      <p:sp>
        <p:nvSpPr>
          <p:cNvPr id="63" name="21 Rectángulo"/>
          <p:cNvSpPr/>
          <p:nvPr/>
        </p:nvSpPr>
        <p:spPr>
          <a:xfrm>
            <a:off x="17482" y="168884"/>
            <a:ext cx="677108" cy="4824536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vert="vert270"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x-none" sz="3200" b="1" spc="50" dirty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NUESTROS PRODUCTOS</a:t>
            </a:r>
            <a:endParaRPr lang="es-ES" sz="3200" b="1" spc="50" dirty="0">
              <a:ln w="11430"/>
              <a:solidFill>
                <a:srgbClr val="FF000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65" name="Documento 6"/>
          <p:cNvSpPr/>
          <p:nvPr/>
        </p:nvSpPr>
        <p:spPr>
          <a:xfrm>
            <a:off x="3672068" y="0"/>
            <a:ext cx="5480431" cy="764704"/>
          </a:xfrm>
          <a:prstGeom prst="flowChartDocument">
            <a:avLst/>
          </a:prstGeom>
          <a:solidFill>
            <a:schemeClr val="tx2">
              <a:lumMod val="75000"/>
              <a:alpha val="74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VE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PURIFICADOR-PRENSA CADENAS</a:t>
            </a:r>
          </a:p>
        </p:txBody>
      </p:sp>
      <p:sp>
        <p:nvSpPr>
          <p:cNvPr id="66" name="Documento 6"/>
          <p:cNvSpPr/>
          <p:nvPr/>
        </p:nvSpPr>
        <p:spPr>
          <a:xfrm>
            <a:off x="3663569" y="3140968"/>
            <a:ext cx="5480431" cy="764704"/>
          </a:xfrm>
          <a:prstGeom prst="flowChartDocument">
            <a:avLst/>
          </a:prstGeom>
          <a:solidFill>
            <a:schemeClr val="tx2">
              <a:lumMod val="75000"/>
              <a:alpha val="74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VE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PORTA CORONAS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10"/>
          <a:srcRect t="9839" b="19781"/>
          <a:stretch/>
        </p:blipFill>
        <p:spPr>
          <a:xfrm>
            <a:off x="2848115" y="4197571"/>
            <a:ext cx="1664515" cy="1775219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31" name="Título 1"/>
          <p:cNvSpPr txBox="1">
            <a:spLocks/>
          </p:cNvSpPr>
          <p:nvPr/>
        </p:nvSpPr>
        <p:spPr>
          <a:xfrm>
            <a:off x="2942217" y="4434303"/>
            <a:ext cx="1478356" cy="12171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Multi Repuestos</a:t>
            </a:r>
            <a:b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 Los Llanos C.A.</a:t>
            </a:r>
          </a:p>
        </p:txBody>
      </p:sp>
      <p:sp>
        <p:nvSpPr>
          <p:cNvPr id="33" name="Título 1"/>
          <p:cNvSpPr txBox="1">
            <a:spLocks/>
          </p:cNvSpPr>
          <p:nvPr/>
        </p:nvSpPr>
        <p:spPr>
          <a:xfrm>
            <a:off x="1020172" y="1023227"/>
            <a:ext cx="1478356" cy="12171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Multi Repuestos</a:t>
            </a:r>
            <a:b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 Los Llanos C.A.</a:t>
            </a:r>
          </a:p>
        </p:txBody>
      </p:sp>
      <p:sp>
        <p:nvSpPr>
          <p:cNvPr id="34" name="42 CuadroTexto"/>
          <p:cNvSpPr txBox="1"/>
          <p:nvPr/>
        </p:nvSpPr>
        <p:spPr>
          <a:xfrm>
            <a:off x="757055" y="2652634"/>
            <a:ext cx="2238012" cy="507831"/>
          </a:xfrm>
          <a:prstGeom prst="rect">
            <a:avLst/>
          </a:prstGeom>
          <a:solidFill>
            <a:srgbClr val="F8F8F8"/>
          </a:solidFill>
          <a:ln cap="rnd" cmpd="dbl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MX" sz="900" u="sng" dirty="0"/>
              <a:t>Descripción</a:t>
            </a:r>
          </a:p>
          <a:p>
            <a:r>
              <a:rPr lang="es-VE" sz="900" b="1" dirty="0"/>
              <a:t>PURIFICADOR DE AIRE </a:t>
            </a:r>
          </a:p>
          <a:p>
            <a:r>
              <a:rPr lang="es-VE" sz="900" dirty="0"/>
              <a:t>Medida para CG-150</a:t>
            </a:r>
          </a:p>
        </p:txBody>
      </p:sp>
    </p:spTree>
    <p:extLst>
      <p:ext uri="{BB962C8B-B14F-4D97-AF65-F5344CB8AC3E}">
        <p14:creationId xmlns:p14="http://schemas.microsoft.com/office/powerpoint/2010/main" val="387326582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9228" y="3632170"/>
            <a:ext cx="2006098" cy="122316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51" name="42 CuadroTexto"/>
          <p:cNvSpPr txBox="1"/>
          <p:nvPr/>
        </p:nvSpPr>
        <p:spPr>
          <a:xfrm>
            <a:off x="2861842" y="5115646"/>
            <a:ext cx="1527862" cy="646331"/>
          </a:xfrm>
          <a:prstGeom prst="rect">
            <a:avLst/>
          </a:prstGeom>
          <a:solidFill>
            <a:srgbClr val="F8F8F8"/>
          </a:solidFill>
          <a:ln cap="rnd" cmpd="dbl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MX" sz="900" u="sng" dirty="0"/>
              <a:t>Descripción</a:t>
            </a:r>
          </a:p>
          <a:p>
            <a:r>
              <a:rPr lang="es-VE" sz="900" b="1" dirty="0"/>
              <a:t>RETROVISOR PARA GN-125/LEÒN</a:t>
            </a:r>
          </a:p>
          <a:p>
            <a:r>
              <a:rPr lang="es-VE" sz="900" dirty="0"/>
              <a:t>Medida GN-125/LEÒN</a:t>
            </a:r>
          </a:p>
        </p:txBody>
      </p:sp>
      <p:pic>
        <p:nvPicPr>
          <p:cNvPr id="34" name="Imagen 3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190" b="28417"/>
          <a:stretch/>
        </p:blipFill>
        <p:spPr>
          <a:xfrm>
            <a:off x="26717" y="6107910"/>
            <a:ext cx="3160379" cy="806692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9697" y="3732203"/>
            <a:ext cx="1736080" cy="1177407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93553" y="3677041"/>
            <a:ext cx="1484742" cy="122461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50" t="13250" r="12683" b="16401"/>
          <a:stretch/>
        </p:blipFill>
        <p:spPr>
          <a:xfrm>
            <a:off x="2431662" y="1805358"/>
            <a:ext cx="1553960" cy="15311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25" t="11501" r="7476" b="22001"/>
          <a:stretch/>
        </p:blipFill>
        <p:spPr>
          <a:xfrm>
            <a:off x="926994" y="238798"/>
            <a:ext cx="1721957" cy="136815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9"/>
          <a:srcRect l="3129" t="20924" r="4641" b="19107"/>
          <a:stretch/>
        </p:blipFill>
        <p:spPr>
          <a:xfrm>
            <a:off x="4654740" y="3675742"/>
            <a:ext cx="1478356" cy="1076947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29" name="42 CuadroTexto"/>
          <p:cNvSpPr txBox="1"/>
          <p:nvPr/>
        </p:nvSpPr>
        <p:spPr>
          <a:xfrm>
            <a:off x="4635584" y="5135697"/>
            <a:ext cx="1527862" cy="507831"/>
          </a:xfrm>
          <a:prstGeom prst="rect">
            <a:avLst/>
          </a:prstGeom>
          <a:solidFill>
            <a:srgbClr val="F8F8F8"/>
          </a:solidFill>
          <a:ln cap="rnd" cmpd="dbl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MX" sz="900" u="sng" dirty="0"/>
              <a:t>Descripción</a:t>
            </a:r>
          </a:p>
          <a:p>
            <a:r>
              <a:rPr lang="es-VE" sz="900" b="1" dirty="0"/>
              <a:t>RETROVISOR PARA CORTA</a:t>
            </a:r>
          </a:p>
          <a:p>
            <a:r>
              <a:rPr lang="es-VE" sz="900" dirty="0"/>
              <a:t>Medida UNIVERSAL</a:t>
            </a:r>
          </a:p>
        </p:txBody>
      </p:sp>
      <p:sp>
        <p:nvSpPr>
          <p:cNvPr id="57" name="56 CuadroTexto"/>
          <p:cNvSpPr txBox="1"/>
          <p:nvPr/>
        </p:nvSpPr>
        <p:spPr>
          <a:xfrm>
            <a:off x="884996" y="1814298"/>
            <a:ext cx="1432931" cy="646331"/>
          </a:xfrm>
          <a:prstGeom prst="rect">
            <a:avLst/>
          </a:prstGeom>
          <a:solidFill>
            <a:srgbClr val="F8F8F8"/>
          </a:solidFill>
          <a:ln cap="rnd" cmpd="dbl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MX" sz="900" u="sng" dirty="0"/>
              <a:t>Descripción</a:t>
            </a:r>
          </a:p>
          <a:p>
            <a:r>
              <a:rPr lang="es-VE" sz="900" b="1" dirty="0"/>
              <a:t>RECOLECTOR DE ACEITE ESTRIADO</a:t>
            </a:r>
          </a:p>
          <a:p>
            <a:r>
              <a:rPr lang="es-MX" sz="900" dirty="0"/>
              <a:t>Medida para CG-150</a:t>
            </a:r>
          </a:p>
        </p:txBody>
      </p:sp>
      <p:sp>
        <p:nvSpPr>
          <p:cNvPr id="43" name="42 CuadroTexto"/>
          <p:cNvSpPr txBox="1"/>
          <p:nvPr/>
        </p:nvSpPr>
        <p:spPr>
          <a:xfrm>
            <a:off x="5663849" y="2644610"/>
            <a:ext cx="1429183" cy="507831"/>
          </a:xfrm>
          <a:prstGeom prst="rect">
            <a:avLst/>
          </a:prstGeom>
          <a:solidFill>
            <a:srgbClr val="F8F8F8"/>
          </a:solidFill>
          <a:ln cap="rnd" cmpd="dbl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MX" sz="900" u="sng" dirty="0"/>
              <a:t>Descripción</a:t>
            </a:r>
          </a:p>
          <a:p>
            <a:r>
              <a:rPr lang="es-VE" sz="900" b="1" dirty="0"/>
              <a:t>REGULADOR</a:t>
            </a:r>
          </a:p>
          <a:p>
            <a:r>
              <a:rPr lang="es-VE" sz="900" dirty="0"/>
              <a:t>Medida para  CG 150</a:t>
            </a:r>
          </a:p>
        </p:txBody>
      </p:sp>
      <p:cxnSp>
        <p:nvCxnSpPr>
          <p:cNvPr id="5" name="4 Conector recto"/>
          <p:cNvCxnSpPr/>
          <p:nvPr/>
        </p:nvCxnSpPr>
        <p:spPr>
          <a:xfrm>
            <a:off x="3583551" y="1"/>
            <a:ext cx="0" cy="69985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" name="5 Conector recto"/>
          <p:cNvCxnSpPr/>
          <p:nvPr/>
        </p:nvCxnSpPr>
        <p:spPr>
          <a:xfrm>
            <a:off x="3511543" y="-1"/>
            <a:ext cx="0" cy="6998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46" name="Picture 14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479" r="13873"/>
          <a:stretch/>
        </p:blipFill>
        <p:spPr bwMode="auto">
          <a:xfrm>
            <a:off x="4460047" y="890090"/>
            <a:ext cx="1604181" cy="15971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14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Título 1"/>
          <p:cNvSpPr txBox="1">
            <a:spLocks/>
          </p:cNvSpPr>
          <p:nvPr/>
        </p:nvSpPr>
        <p:spPr>
          <a:xfrm>
            <a:off x="4567536" y="953260"/>
            <a:ext cx="1478356" cy="12171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Multi Repuestos</a:t>
            </a:r>
            <a:b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 Los Llanos C.A.</a:t>
            </a:r>
          </a:p>
        </p:txBody>
      </p:sp>
      <p:sp>
        <p:nvSpPr>
          <p:cNvPr id="42" name="Título 1"/>
          <p:cNvSpPr txBox="1">
            <a:spLocks/>
          </p:cNvSpPr>
          <p:nvPr/>
        </p:nvSpPr>
        <p:spPr>
          <a:xfrm>
            <a:off x="2530320" y="1988984"/>
            <a:ext cx="1478356" cy="11675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Multi Repuestos</a:t>
            </a:r>
            <a:b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 Los Llanos C.A.</a:t>
            </a:r>
          </a:p>
        </p:txBody>
      </p:sp>
      <p:sp>
        <p:nvSpPr>
          <p:cNvPr id="44" name="Título 1"/>
          <p:cNvSpPr txBox="1">
            <a:spLocks/>
          </p:cNvSpPr>
          <p:nvPr/>
        </p:nvSpPr>
        <p:spPr>
          <a:xfrm>
            <a:off x="998591" y="314321"/>
            <a:ext cx="1478356" cy="12171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Multi Repuestos</a:t>
            </a:r>
            <a:b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 Los Llanos C.A.</a:t>
            </a:r>
          </a:p>
        </p:txBody>
      </p:sp>
      <p:sp>
        <p:nvSpPr>
          <p:cNvPr id="45" name="Título 1"/>
          <p:cNvSpPr txBox="1">
            <a:spLocks/>
          </p:cNvSpPr>
          <p:nvPr/>
        </p:nvSpPr>
        <p:spPr>
          <a:xfrm>
            <a:off x="2738679" y="3711425"/>
            <a:ext cx="1478356" cy="12171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Multi Repuestos</a:t>
            </a:r>
            <a:b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 Los Llanos C.A.</a:t>
            </a:r>
          </a:p>
        </p:txBody>
      </p:sp>
      <p:grpSp>
        <p:nvGrpSpPr>
          <p:cNvPr id="48" name="8 Grupo"/>
          <p:cNvGrpSpPr/>
          <p:nvPr/>
        </p:nvGrpSpPr>
        <p:grpSpPr>
          <a:xfrm>
            <a:off x="2392929" y="5920151"/>
            <a:ext cx="7133627" cy="2227181"/>
            <a:chOff x="2386329" y="5920150"/>
            <a:chExt cx="7133627" cy="2227181"/>
          </a:xfrm>
        </p:grpSpPr>
        <p:sp>
          <p:nvSpPr>
            <p:cNvPr id="59" name="22 Documento"/>
            <p:cNvSpPr/>
            <p:nvPr/>
          </p:nvSpPr>
          <p:spPr>
            <a:xfrm rot="10176519">
              <a:off x="2388791" y="5920150"/>
              <a:ext cx="7043294" cy="1982655"/>
            </a:xfrm>
            <a:prstGeom prst="flowChartDocumen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60" name="23 Documento"/>
            <p:cNvSpPr/>
            <p:nvPr/>
          </p:nvSpPr>
          <p:spPr>
            <a:xfrm rot="10192481">
              <a:off x="2400447" y="5954303"/>
              <a:ext cx="7053924" cy="1982655"/>
            </a:xfrm>
            <a:prstGeom prst="flowChartDocument">
              <a:avLst/>
            </a:prstGeom>
            <a:solidFill>
              <a:srgbClr val="FF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61" name="24 Documento"/>
            <p:cNvSpPr/>
            <p:nvPr/>
          </p:nvSpPr>
          <p:spPr>
            <a:xfrm rot="10193874">
              <a:off x="2386329" y="6164676"/>
              <a:ext cx="7133627" cy="1982655"/>
            </a:xfrm>
            <a:prstGeom prst="flowChartDocument">
              <a:avLst/>
            </a:prstGeom>
            <a:gradFill flip="none" rotWithShape="1">
              <a:gsLst>
                <a:gs pos="0">
                  <a:schemeClr val="tx1">
                    <a:lumMod val="75000"/>
                    <a:lumOff val="25000"/>
                    <a:shade val="30000"/>
                    <a:satMod val="115000"/>
                  </a:schemeClr>
                </a:gs>
                <a:gs pos="50000">
                  <a:schemeClr val="tx1">
                    <a:lumMod val="75000"/>
                    <a:lumOff val="25000"/>
                    <a:shade val="67500"/>
                    <a:satMod val="115000"/>
                  </a:schemeClr>
                </a:gs>
                <a:gs pos="100000">
                  <a:schemeClr val="tx1">
                    <a:lumMod val="75000"/>
                    <a:lumOff val="25000"/>
                    <a:shade val="100000"/>
                    <a:satMod val="115000"/>
                  </a:schemeClr>
                </a:gs>
              </a:gsLst>
              <a:lin ang="8100000" scaled="1"/>
              <a:tileRect/>
            </a:gra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</p:grpSp>
      <p:sp>
        <p:nvSpPr>
          <p:cNvPr id="62" name="21 Rectángulo"/>
          <p:cNvSpPr/>
          <p:nvPr/>
        </p:nvSpPr>
        <p:spPr>
          <a:xfrm>
            <a:off x="17482" y="168884"/>
            <a:ext cx="677108" cy="4824536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vert="vert270"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x-none" sz="3200" b="1" spc="50" dirty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NUESTROS PRODUCTOS</a:t>
            </a:r>
            <a:endParaRPr lang="es-ES" sz="3200" b="1" spc="50" dirty="0">
              <a:ln w="11430"/>
              <a:solidFill>
                <a:srgbClr val="FF000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64" name="Documento 6"/>
          <p:cNvSpPr/>
          <p:nvPr/>
        </p:nvSpPr>
        <p:spPr>
          <a:xfrm>
            <a:off x="3638226" y="56"/>
            <a:ext cx="5480431" cy="764704"/>
          </a:xfrm>
          <a:prstGeom prst="flowChartDocument">
            <a:avLst/>
          </a:prstGeom>
          <a:solidFill>
            <a:schemeClr val="tx2">
              <a:lumMod val="75000"/>
              <a:alpha val="74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VE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RECOLECTOR-REGULADOR-RETROVISOR</a:t>
            </a:r>
          </a:p>
        </p:txBody>
      </p:sp>
      <p:sp>
        <p:nvSpPr>
          <p:cNvPr id="30" name="Título 1"/>
          <p:cNvSpPr txBox="1">
            <a:spLocks/>
          </p:cNvSpPr>
          <p:nvPr/>
        </p:nvSpPr>
        <p:spPr>
          <a:xfrm>
            <a:off x="4674857" y="3602155"/>
            <a:ext cx="1478356" cy="12171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Multi Repuestos</a:t>
            </a:r>
            <a:b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 Los Llanos C.A.</a:t>
            </a:r>
          </a:p>
        </p:txBody>
      </p:sp>
      <p:sp>
        <p:nvSpPr>
          <p:cNvPr id="36" name="56 CuadroTexto"/>
          <p:cNvSpPr txBox="1"/>
          <p:nvPr/>
        </p:nvSpPr>
        <p:spPr>
          <a:xfrm>
            <a:off x="4085232" y="2869095"/>
            <a:ext cx="1432931" cy="646331"/>
          </a:xfrm>
          <a:prstGeom prst="rect">
            <a:avLst/>
          </a:prstGeom>
          <a:solidFill>
            <a:srgbClr val="F8F8F8"/>
          </a:solidFill>
          <a:ln cap="rnd" cmpd="dbl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MX" sz="900" u="sng" dirty="0"/>
              <a:t>Descripción</a:t>
            </a:r>
          </a:p>
          <a:p>
            <a:r>
              <a:rPr lang="es-VE" sz="900" b="1" dirty="0"/>
              <a:t>RECOLECTOR DE ACEITE CUÑA</a:t>
            </a:r>
          </a:p>
          <a:p>
            <a:r>
              <a:rPr lang="es-MX" sz="900" dirty="0"/>
              <a:t>Medida para HORSE</a:t>
            </a:r>
          </a:p>
        </p:txBody>
      </p:sp>
      <p:sp>
        <p:nvSpPr>
          <p:cNvPr id="52" name="42 CuadroTexto"/>
          <p:cNvSpPr txBox="1"/>
          <p:nvPr/>
        </p:nvSpPr>
        <p:spPr>
          <a:xfrm>
            <a:off x="842975" y="5098214"/>
            <a:ext cx="1527862" cy="507831"/>
          </a:xfrm>
          <a:prstGeom prst="rect">
            <a:avLst/>
          </a:prstGeom>
          <a:solidFill>
            <a:srgbClr val="F8F8F8"/>
          </a:solidFill>
          <a:ln cap="rnd" cmpd="dbl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MX" sz="900" u="sng" dirty="0"/>
              <a:t>Descripción</a:t>
            </a:r>
          </a:p>
          <a:p>
            <a:r>
              <a:rPr lang="es-VE" sz="900" b="1" dirty="0"/>
              <a:t>RETROVISOR PARA ARSEN II</a:t>
            </a:r>
          </a:p>
          <a:p>
            <a:r>
              <a:rPr lang="es-VE" sz="900" dirty="0"/>
              <a:t>Medida ARSEN II</a:t>
            </a:r>
          </a:p>
        </p:txBody>
      </p:sp>
      <p:sp>
        <p:nvSpPr>
          <p:cNvPr id="70" name="Título 1"/>
          <p:cNvSpPr txBox="1">
            <a:spLocks/>
          </p:cNvSpPr>
          <p:nvPr/>
        </p:nvSpPr>
        <p:spPr>
          <a:xfrm>
            <a:off x="912654" y="3683103"/>
            <a:ext cx="1226416" cy="12171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Multi Repuestos</a:t>
            </a:r>
            <a:b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 Los Llanos C.A.</a:t>
            </a:r>
          </a:p>
        </p:txBody>
      </p:sp>
      <p:sp>
        <p:nvSpPr>
          <p:cNvPr id="31" name="Título 1"/>
          <p:cNvSpPr txBox="1">
            <a:spLocks/>
          </p:cNvSpPr>
          <p:nvPr/>
        </p:nvSpPr>
        <p:spPr>
          <a:xfrm>
            <a:off x="6862122" y="3608613"/>
            <a:ext cx="1478356" cy="12171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Multi Repuestos</a:t>
            </a:r>
            <a:b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 Los Llanos C.A.</a:t>
            </a:r>
          </a:p>
        </p:txBody>
      </p:sp>
      <p:sp>
        <p:nvSpPr>
          <p:cNvPr id="32" name="42 CuadroTexto"/>
          <p:cNvSpPr txBox="1"/>
          <p:nvPr/>
        </p:nvSpPr>
        <p:spPr>
          <a:xfrm>
            <a:off x="6633069" y="5018336"/>
            <a:ext cx="1527862" cy="507831"/>
          </a:xfrm>
          <a:prstGeom prst="rect">
            <a:avLst/>
          </a:prstGeom>
          <a:solidFill>
            <a:srgbClr val="F8F8F8"/>
          </a:solidFill>
          <a:ln cap="rnd" cmpd="dbl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MX" sz="900" u="sng" dirty="0"/>
              <a:t>Descripción</a:t>
            </a:r>
          </a:p>
          <a:p>
            <a:r>
              <a:rPr lang="es-VE" sz="900" b="1" dirty="0"/>
              <a:t>RETROVISOR PARA TX</a:t>
            </a:r>
          </a:p>
          <a:p>
            <a:r>
              <a:rPr lang="es-VE" sz="900" dirty="0"/>
              <a:t>Medida TX-200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00" t="4851" r="17801" b="24800"/>
          <a:stretch/>
        </p:blipFill>
        <p:spPr>
          <a:xfrm>
            <a:off x="7452320" y="776398"/>
            <a:ext cx="1506072" cy="168423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33" name="Título 1"/>
          <p:cNvSpPr txBox="1">
            <a:spLocks/>
          </p:cNvSpPr>
          <p:nvPr/>
        </p:nvSpPr>
        <p:spPr>
          <a:xfrm>
            <a:off x="7385631" y="953260"/>
            <a:ext cx="1478356" cy="12171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Multi Repuestos</a:t>
            </a:r>
            <a:b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 Los Llanos C.A.</a:t>
            </a:r>
          </a:p>
        </p:txBody>
      </p:sp>
      <p:sp>
        <p:nvSpPr>
          <p:cNvPr id="35" name="42 CuadroTexto"/>
          <p:cNvSpPr txBox="1"/>
          <p:nvPr/>
        </p:nvSpPr>
        <p:spPr>
          <a:xfrm>
            <a:off x="7238718" y="2701682"/>
            <a:ext cx="1429183" cy="507831"/>
          </a:xfrm>
          <a:prstGeom prst="rect">
            <a:avLst/>
          </a:prstGeom>
          <a:solidFill>
            <a:srgbClr val="F8F8F8"/>
          </a:solidFill>
          <a:ln cap="rnd" cmpd="dbl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MX" sz="900" u="sng" dirty="0"/>
              <a:t>Descripción</a:t>
            </a:r>
          </a:p>
          <a:p>
            <a:r>
              <a:rPr lang="es-VE" sz="900" b="1" dirty="0"/>
              <a:t>REGULADOR 7 CABLES</a:t>
            </a:r>
          </a:p>
          <a:p>
            <a:r>
              <a:rPr lang="es-VE" sz="900" dirty="0"/>
              <a:t>Medida para  SCOOTER</a:t>
            </a:r>
          </a:p>
        </p:txBody>
      </p:sp>
    </p:spTree>
    <p:extLst>
      <p:ext uri="{BB962C8B-B14F-4D97-AF65-F5344CB8AC3E}">
        <p14:creationId xmlns:p14="http://schemas.microsoft.com/office/powerpoint/2010/main" val="328591895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n 2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190" b="28417"/>
          <a:stretch/>
        </p:blipFill>
        <p:spPr>
          <a:xfrm>
            <a:off x="26717" y="6107910"/>
            <a:ext cx="3160379" cy="806692"/>
          </a:xfrm>
          <a:prstGeom prst="rect">
            <a:avLst/>
          </a:prstGeom>
        </p:spPr>
      </p:pic>
      <p:cxnSp>
        <p:nvCxnSpPr>
          <p:cNvPr id="5" name="4 Conector recto"/>
          <p:cNvCxnSpPr/>
          <p:nvPr/>
        </p:nvCxnSpPr>
        <p:spPr>
          <a:xfrm>
            <a:off x="860428" y="2582306"/>
            <a:ext cx="0" cy="69985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" name="5 Conector recto"/>
          <p:cNvCxnSpPr/>
          <p:nvPr/>
        </p:nvCxnSpPr>
        <p:spPr>
          <a:xfrm>
            <a:off x="788420" y="2582304"/>
            <a:ext cx="0" cy="6998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40" name="Picture 14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277" r="11207" b="13515"/>
          <a:stretch/>
        </p:blipFill>
        <p:spPr bwMode="auto">
          <a:xfrm>
            <a:off x="976169" y="3403077"/>
            <a:ext cx="1325773" cy="118587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14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1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78583" y="3455509"/>
            <a:ext cx="1328678" cy="1114315"/>
          </a:xfrm>
          <a:prstGeom prst="round2DiagRect">
            <a:avLst>
              <a:gd name="adj1" fmla="val 11720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14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17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420" t="21373" r="1270" b="4638"/>
          <a:stretch/>
        </p:blipFill>
        <p:spPr bwMode="auto">
          <a:xfrm>
            <a:off x="4438798" y="3343232"/>
            <a:ext cx="1265505" cy="138972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14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42 CuadroTexto"/>
          <p:cNvSpPr txBox="1"/>
          <p:nvPr/>
        </p:nvSpPr>
        <p:spPr>
          <a:xfrm>
            <a:off x="672234" y="5154696"/>
            <a:ext cx="1711531" cy="507831"/>
          </a:xfrm>
          <a:prstGeom prst="rect">
            <a:avLst/>
          </a:prstGeom>
          <a:solidFill>
            <a:srgbClr val="F8F8F8"/>
          </a:solidFill>
          <a:ln cap="rnd" cmpd="dbl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MX" sz="900" u="sng" dirty="0"/>
              <a:t>Descripción</a:t>
            </a:r>
            <a:endParaRPr lang="es-MX" sz="900" b="1" u="sng" dirty="0"/>
          </a:p>
          <a:p>
            <a:r>
              <a:rPr lang="x-none" sz="900" b="1" dirty="0"/>
              <a:t>ROLINERA DE CIGUEÑAL</a:t>
            </a:r>
          </a:p>
          <a:p>
            <a:r>
              <a:rPr lang="x-none" sz="900" dirty="0"/>
              <a:t>Medida: 63-28  2RS </a:t>
            </a:r>
          </a:p>
        </p:txBody>
      </p:sp>
      <p:pic>
        <p:nvPicPr>
          <p:cNvPr id="46" name="Picture 14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700" t="18654" r="6706" b="18095"/>
          <a:stretch/>
        </p:blipFill>
        <p:spPr bwMode="auto">
          <a:xfrm>
            <a:off x="2677154" y="3378518"/>
            <a:ext cx="1281213" cy="1324239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14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49 CuadroTexto"/>
          <p:cNvSpPr txBox="1"/>
          <p:nvPr/>
        </p:nvSpPr>
        <p:spPr>
          <a:xfrm>
            <a:off x="4514888" y="5081495"/>
            <a:ext cx="1711531" cy="646331"/>
          </a:xfrm>
          <a:prstGeom prst="rect">
            <a:avLst/>
          </a:prstGeom>
          <a:solidFill>
            <a:srgbClr val="F8F8F8"/>
          </a:solidFill>
          <a:ln cap="rnd" cmpd="dbl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MX" sz="900" u="sng" dirty="0"/>
              <a:t>Descripción</a:t>
            </a:r>
            <a:endParaRPr lang="es-MX" sz="900" b="1" u="sng" dirty="0"/>
          </a:p>
          <a:p>
            <a:r>
              <a:rPr lang="x-none" sz="900" b="1" dirty="0"/>
              <a:t>ROLINERA </a:t>
            </a:r>
          </a:p>
          <a:p>
            <a:r>
              <a:rPr lang="x-none" sz="900" dirty="0"/>
              <a:t>Medida: 6203</a:t>
            </a:r>
          </a:p>
          <a:p>
            <a:r>
              <a:rPr lang="x-none" sz="900" dirty="0"/>
              <a:t>Modelo para TX /Scooter</a:t>
            </a:r>
          </a:p>
        </p:txBody>
      </p:sp>
      <p:sp>
        <p:nvSpPr>
          <p:cNvPr id="51" name="50 CuadroTexto"/>
          <p:cNvSpPr txBox="1"/>
          <p:nvPr/>
        </p:nvSpPr>
        <p:spPr>
          <a:xfrm>
            <a:off x="2498534" y="4993528"/>
            <a:ext cx="1969169" cy="1061829"/>
          </a:xfrm>
          <a:prstGeom prst="rect">
            <a:avLst/>
          </a:prstGeom>
          <a:solidFill>
            <a:srgbClr val="F8F8F8"/>
          </a:solidFill>
          <a:ln cap="rnd" cmpd="dbl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MX" sz="900" u="sng" dirty="0"/>
              <a:t>Descripción</a:t>
            </a:r>
            <a:endParaRPr lang="es-MX" sz="900" b="1" u="sng" dirty="0"/>
          </a:p>
          <a:p>
            <a:r>
              <a:rPr lang="x-none" sz="900" b="1" dirty="0"/>
              <a:t>ROLINERA</a:t>
            </a:r>
          </a:p>
          <a:p>
            <a:r>
              <a:rPr lang="x-none" sz="900" dirty="0"/>
              <a:t>Medida: RS/6201 para Scooter</a:t>
            </a:r>
          </a:p>
          <a:p>
            <a:r>
              <a:rPr lang="x-none" sz="900" dirty="0"/>
              <a:t>RS/6202 para CG-150 Trasera</a:t>
            </a:r>
          </a:p>
          <a:p>
            <a:r>
              <a:rPr lang="x-none" sz="900" dirty="0"/>
              <a:t>RS/6204 para CG-150 Trasera</a:t>
            </a:r>
          </a:p>
          <a:p>
            <a:r>
              <a:rPr lang="x-none" sz="900" dirty="0"/>
              <a:t>RS/6301 para CG-150 Delantera</a:t>
            </a:r>
          </a:p>
          <a:p>
            <a:r>
              <a:rPr lang="x-none" sz="900" dirty="0"/>
              <a:t>RS/6302 para CG-150 Trasera</a:t>
            </a:r>
          </a:p>
        </p:txBody>
      </p:sp>
      <p:sp>
        <p:nvSpPr>
          <p:cNvPr id="52" name="51 CuadroTexto"/>
          <p:cNvSpPr txBox="1"/>
          <p:nvPr/>
        </p:nvSpPr>
        <p:spPr>
          <a:xfrm>
            <a:off x="6292564" y="5028615"/>
            <a:ext cx="1855013" cy="507831"/>
          </a:xfrm>
          <a:prstGeom prst="rect">
            <a:avLst/>
          </a:prstGeom>
          <a:solidFill>
            <a:srgbClr val="F8F8F8"/>
          </a:solidFill>
          <a:ln cap="rnd" cmpd="dbl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MX" sz="900" u="sng" dirty="0"/>
              <a:t>Descripción</a:t>
            </a:r>
            <a:endParaRPr lang="es-MX" sz="900" b="1" u="sng" dirty="0"/>
          </a:p>
          <a:p>
            <a:r>
              <a:rPr lang="x-none" sz="900" b="1" dirty="0"/>
              <a:t>ROLINERA</a:t>
            </a:r>
          </a:p>
          <a:p>
            <a:r>
              <a:rPr lang="x-none" sz="900" dirty="0"/>
              <a:t>Medida:(2RS) 6300/6301/6304</a:t>
            </a:r>
          </a:p>
        </p:txBody>
      </p:sp>
      <p:sp>
        <p:nvSpPr>
          <p:cNvPr id="44" name="Título 1"/>
          <p:cNvSpPr txBox="1">
            <a:spLocks/>
          </p:cNvSpPr>
          <p:nvPr/>
        </p:nvSpPr>
        <p:spPr>
          <a:xfrm>
            <a:off x="917219" y="3324571"/>
            <a:ext cx="1478356" cy="12171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Multi Repuestos</a:t>
            </a:r>
            <a:b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 Los Llanos C.A.</a:t>
            </a:r>
          </a:p>
        </p:txBody>
      </p:sp>
      <p:sp>
        <p:nvSpPr>
          <p:cNvPr id="45" name="Título 1"/>
          <p:cNvSpPr txBox="1">
            <a:spLocks/>
          </p:cNvSpPr>
          <p:nvPr/>
        </p:nvSpPr>
        <p:spPr>
          <a:xfrm>
            <a:off x="2546778" y="3607867"/>
            <a:ext cx="1478356" cy="1204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Multi Repuestos</a:t>
            </a:r>
            <a:b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 Los Llanos C.A.</a:t>
            </a:r>
          </a:p>
        </p:txBody>
      </p:sp>
      <p:sp>
        <p:nvSpPr>
          <p:cNvPr id="47" name="Título 1"/>
          <p:cNvSpPr txBox="1">
            <a:spLocks/>
          </p:cNvSpPr>
          <p:nvPr/>
        </p:nvSpPr>
        <p:spPr>
          <a:xfrm>
            <a:off x="6178583" y="3526091"/>
            <a:ext cx="1478356" cy="12171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Multi Repuestos</a:t>
            </a:r>
            <a:b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 Los Llanos C.A.</a:t>
            </a:r>
          </a:p>
        </p:txBody>
      </p:sp>
      <p:sp>
        <p:nvSpPr>
          <p:cNvPr id="49" name="Título 1"/>
          <p:cNvSpPr txBox="1">
            <a:spLocks/>
          </p:cNvSpPr>
          <p:nvPr/>
        </p:nvSpPr>
        <p:spPr>
          <a:xfrm>
            <a:off x="4249277" y="3540332"/>
            <a:ext cx="1478356" cy="12171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Multi Repuestos</a:t>
            </a:r>
            <a:b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 Los Llanos C.A.</a:t>
            </a:r>
          </a:p>
        </p:txBody>
      </p:sp>
      <p:grpSp>
        <p:nvGrpSpPr>
          <p:cNvPr id="48" name="8 Grupo"/>
          <p:cNvGrpSpPr/>
          <p:nvPr/>
        </p:nvGrpSpPr>
        <p:grpSpPr>
          <a:xfrm>
            <a:off x="2392929" y="5920151"/>
            <a:ext cx="7133627" cy="2227181"/>
            <a:chOff x="2386329" y="5920150"/>
            <a:chExt cx="7133627" cy="2227181"/>
          </a:xfrm>
        </p:grpSpPr>
        <p:sp>
          <p:nvSpPr>
            <p:cNvPr id="54" name="22 Documento"/>
            <p:cNvSpPr/>
            <p:nvPr/>
          </p:nvSpPr>
          <p:spPr>
            <a:xfrm rot="10176519">
              <a:off x="2388791" y="5920150"/>
              <a:ext cx="7043294" cy="1982655"/>
            </a:xfrm>
            <a:prstGeom prst="flowChartDocumen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55" name="23 Documento"/>
            <p:cNvSpPr/>
            <p:nvPr/>
          </p:nvSpPr>
          <p:spPr>
            <a:xfrm rot="10192481">
              <a:off x="2400447" y="5954303"/>
              <a:ext cx="7053924" cy="1982655"/>
            </a:xfrm>
            <a:prstGeom prst="flowChartDocument">
              <a:avLst/>
            </a:prstGeom>
            <a:solidFill>
              <a:srgbClr val="FF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56" name="24 Documento"/>
            <p:cNvSpPr/>
            <p:nvPr/>
          </p:nvSpPr>
          <p:spPr>
            <a:xfrm rot="10193874">
              <a:off x="2386329" y="6164676"/>
              <a:ext cx="7133627" cy="1982655"/>
            </a:xfrm>
            <a:prstGeom prst="flowChartDocument">
              <a:avLst/>
            </a:prstGeom>
            <a:gradFill flip="none" rotWithShape="1">
              <a:gsLst>
                <a:gs pos="0">
                  <a:schemeClr val="tx1">
                    <a:lumMod val="75000"/>
                    <a:lumOff val="25000"/>
                    <a:shade val="30000"/>
                    <a:satMod val="115000"/>
                  </a:schemeClr>
                </a:gs>
                <a:gs pos="50000">
                  <a:schemeClr val="tx1">
                    <a:lumMod val="75000"/>
                    <a:lumOff val="25000"/>
                    <a:shade val="67500"/>
                    <a:satMod val="115000"/>
                  </a:schemeClr>
                </a:gs>
                <a:gs pos="100000">
                  <a:schemeClr val="tx1">
                    <a:lumMod val="75000"/>
                    <a:lumOff val="25000"/>
                    <a:shade val="100000"/>
                    <a:satMod val="115000"/>
                  </a:schemeClr>
                </a:gs>
              </a:gsLst>
              <a:lin ang="8100000" scaled="1"/>
              <a:tileRect/>
            </a:gra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</p:grpSp>
      <p:sp>
        <p:nvSpPr>
          <p:cNvPr id="57" name="21 Rectángulo"/>
          <p:cNvSpPr/>
          <p:nvPr/>
        </p:nvSpPr>
        <p:spPr>
          <a:xfrm>
            <a:off x="17482" y="168884"/>
            <a:ext cx="677108" cy="4824536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vert="vert270"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x-none" sz="3200" b="1" spc="50" dirty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NUESTROS PRODUCTOS</a:t>
            </a:r>
            <a:endParaRPr lang="es-ES" sz="3200" b="1" spc="50" dirty="0">
              <a:ln w="11430"/>
              <a:solidFill>
                <a:srgbClr val="FF000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59" name="Documento 6"/>
          <p:cNvSpPr/>
          <p:nvPr/>
        </p:nvSpPr>
        <p:spPr>
          <a:xfrm>
            <a:off x="924166" y="2582304"/>
            <a:ext cx="3419872" cy="764704"/>
          </a:xfrm>
          <a:prstGeom prst="flowChartDocument">
            <a:avLst/>
          </a:prstGeom>
          <a:solidFill>
            <a:schemeClr val="tx2">
              <a:lumMod val="75000"/>
              <a:alpha val="74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VE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ROLINERAS</a:t>
            </a:r>
          </a:p>
        </p:txBody>
      </p:sp>
      <p:cxnSp>
        <p:nvCxnSpPr>
          <p:cNvPr id="25" name="40 Conector recto"/>
          <p:cNvCxnSpPr/>
          <p:nvPr/>
        </p:nvCxnSpPr>
        <p:spPr>
          <a:xfrm>
            <a:off x="5364088" y="-3459"/>
            <a:ext cx="0" cy="69985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6" name="49 Conector recto"/>
          <p:cNvCxnSpPr/>
          <p:nvPr/>
        </p:nvCxnSpPr>
        <p:spPr>
          <a:xfrm>
            <a:off x="5292080" y="-3460"/>
            <a:ext cx="0" cy="6998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27" name="Picture 14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8171" y="816907"/>
            <a:ext cx="1805901" cy="141533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14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7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71550" y="949600"/>
            <a:ext cx="915960" cy="190939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14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55 CuadroTexto"/>
          <p:cNvSpPr txBox="1"/>
          <p:nvPr/>
        </p:nvSpPr>
        <p:spPr>
          <a:xfrm>
            <a:off x="7435827" y="2405282"/>
            <a:ext cx="1423499" cy="507831"/>
          </a:xfrm>
          <a:prstGeom prst="rect">
            <a:avLst/>
          </a:prstGeom>
          <a:solidFill>
            <a:srgbClr val="F8F8F8"/>
          </a:solidFill>
          <a:ln cap="rnd" cmpd="dbl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MX" sz="900" u="sng" dirty="0"/>
              <a:t>Descripción</a:t>
            </a:r>
          </a:p>
          <a:p>
            <a:r>
              <a:rPr lang="es-VE" sz="900" b="1" dirty="0"/>
              <a:t>RESORTE DE FRENO</a:t>
            </a:r>
            <a:r>
              <a:rPr lang="es-VE" sz="900" dirty="0"/>
              <a:t> </a:t>
            </a:r>
          </a:p>
          <a:p>
            <a:r>
              <a:rPr lang="es-VE" sz="900" dirty="0"/>
              <a:t>Medida Universal </a:t>
            </a:r>
          </a:p>
        </p:txBody>
      </p:sp>
      <p:sp>
        <p:nvSpPr>
          <p:cNvPr id="30" name="57 CuadroTexto"/>
          <p:cNvSpPr txBox="1"/>
          <p:nvPr/>
        </p:nvSpPr>
        <p:spPr>
          <a:xfrm>
            <a:off x="6121313" y="1114032"/>
            <a:ext cx="998176" cy="923330"/>
          </a:xfrm>
          <a:prstGeom prst="rect">
            <a:avLst/>
          </a:prstGeom>
          <a:solidFill>
            <a:srgbClr val="F8F8F8"/>
          </a:solidFill>
          <a:ln cap="rnd" cmpd="dbl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MX" sz="900" u="sng" dirty="0"/>
              <a:t>Descripción</a:t>
            </a:r>
          </a:p>
          <a:p>
            <a:r>
              <a:rPr lang="es-VE" sz="900" b="1" dirty="0"/>
              <a:t>RESORTE DE LA VALVULA DE FRENO </a:t>
            </a:r>
          </a:p>
          <a:p>
            <a:r>
              <a:rPr lang="es-MX" sz="900" dirty="0"/>
              <a:t>Medida Universal</a:t>
            </a:r>
            <a:endParaRPr lang="es-VE" sz="900" dirty="0"/>
          </a:p>
        </p:txBody>
      </p:sp>
      <p:sp>
        <p:nvSpPr>
          <p:cNvPr id="31" name="Título 1"/>
          <p:cNvSpPr txBox="1">
            <a:spLocks/>
          </p:cNvSpPr>
          <p:nvPr/>
        </p:nvSpPr>
        <p:spPr>
          <a:xfrm>
            <a:off x="4880637" y="1083028"/>
            <a:ext cx="1240676" cy="12171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Multi Repuestos</a:t>
            </a:r>
            <a:b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 Los Llanos C.A.</a:t>
            </a:r>
          </a:p>
        </p:txBody>
      </p:sp>
      <p:sp>
        <p:nvSpPr>
          <p:cNvPr id="32" name="Documento 6"/>
          <p:cNvSpPr/>
          <p:nvPr/>
        </p:nvSpPr>
        <p:spPr>
          <a:xfrm>
            <a:off x="5436097" y="-3460"/>
            <a:ext cx="3707904" cy="764704"/>
          </a:xfrm>
          <a:prstGeom prst="flowChartDocument">
            <a:avLst/>
          </a:prstGeom>
          <a:solidFill>
            <a:schemeClr val="tx2">
              <a:lumMod val="75000"/>
              <a:alpha val="74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VE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RAMAL-RESORTES</a:t>
            </a:r>
          </a:p>
        </p:txBody>
      </p:sp>
      <p:sp>
        <p:nvSpPr>
          <p:cNvPr id="34" name="Título 1"/>
          <p:cNvSpPr txBox="1">
            <a:spLocks/>
          </p:cNvSpPr>
          <p:nvPr/>
        </p:nvSpPr>
        <p:spPr>
          <a:xfrm>
            <a:off x="7408399" y="887931"/>
            <a:ext cx="1478356" cy="12171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Multi Repuestos</a:t>
            </a:r>
            <a:b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 Los Llanos C.A.</a:t>
            </a:r>
          </a:p>
        </p:txBody>
      </p:sp>
      <p:pic>
        <p:nvPicPr>
          <p:cNvPr id="33" name="Imagen 32"/>
          <p:cNvPicPr>
            <a:picLocks noChangeAspect="1"/>
          </p:cNvPicPr>
          <p:nvPr/>
        </p:nvPicPr>
        <p:blipFill rotWithShape="1">
          <a:blip r:embed="rId15"/>
          <a:srcRect l="3129" t="7664" r="7664" b="3129"/>
          <a:stretch/>
        </p:blipFill>
        <p:spPr>
          <a:xfrm>
            <a:off x="2595225" y="739313"/>
            <a:ext cx="1660138" cy="139446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35" name="57 CuadroTexto"/>
          <p:cNvSpPr txBox="1"/>
          <p:nvPr/>
        </p:nvSpPr>
        <p:spPr>
          <a:xfrm>
            <a:off x="1064852" y="1066089"/>
            <a:ext cx="1320526" cy="646331"/>
          </a:xfrm>
          <a:prstGeom prst="rect">
            <a:avLst/>
          </a:prstGeom>
          <a:solidFill>
            <a:srgbClr val="F8F8F8"/>
          </a:solidFill>
          <a:ln cap="rnd" cmpd="dbl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MX" sz="900" u="sng" dirty="0"/>
              <a:t>Descripción</a:t>
            </a:r>
          </a:p>
          <a:p>
            <a:r>
              <a:rPr lang="es-VE" sz="900" b="1" dirty="0"/>
              <a:t>RAMAL O INSTALACION </a:t>
            </a:r>
          </a:p>
          <a:p>
            <a:r>
              <a:rPr lang="es-MX" sz="900" dirty="0"/>
              <a:t>Medida BERA</a:t>
            </a:r>
            <a:endParaRPr lang="es-VE" sz="900" dirty="0"/>
          </a:p>
          <a:p>
            <a:r>
              <a:rPr lang="es-VE" sz="900" dirty="0"/>
              <a:t>.</a:t>
            </a:r>
          </a:p>
        </p:txBody>
      </p:sp>
      <p:sp>
        <p:nvSpPr>
          <p:cNvPr id="36" name="Título 1"/>
          <p:cNvSpPr txBox="1">
            <a:spLocks/>
          </p:cNvSpPr>
          <p:nvPr/>
        </p:nvSpPr>
        <p:spPr>
          <a:xfrm>
            <a:off x="2876485" y="926269"/>
            <a:ext cx="1240676" cy="12171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Multi Repuestos</a:t>
            </a:r>
            <a:b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 Los Llanos C.A.</a:t>
            </a:r>
          </a:p>
        </p:txBody>
      </p:sp>
    </p:spTree>
    <p:extLst>
      <p:ext uri="{BB962C8B-B14F-4D97-AF65-F5344CB8AC3E}">
        <p14:creationId xmlns:p14="http://schemas.microsoft.com/office/powerpoint/2010/main" val="157017267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46 CuadroTexto"/>
          <p:cNvSpPr txBox="1"/>
          <p:nvPr/>
        </p:nvSpPr>
        <p:spPr>
          <a:xfrm>
            <a:off x="7733271" y="902149"/>
            <a:ext cx="1280881" cy="507831"/>
          </a:xfrm>
          <a:prstGeom prst="rect">
            <a:avLst/>
          </a:prstGeom>
          <a:solidFill>
            <a:srgbClr val="F8F8F8"/>
          </a:solidFill>
          <a:ln cap="rnd" cmpd="dbl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MX" sz="900" u="sng" dirty="0"/>
              <a:t>Descripción</a:t>
            </a:r>
          </a:p>
          <a:p>
            <a:r>
              <a:rPr lang="es-MX" sz="900" b="1" u="sng" dirty="0"/>
              <a:t>SPRAY COLORES VARIOS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5254" t="7462" r="6460" b="4330"/>
          <a:stretch/>
        </p:blipFill>
        <p:spPr>
          <a:xfrm>
            <a:off x="3961571" y="959849"/>
            <a:ext cx="3556834" cy="1821079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3" name="Imagen 2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190" b="28417"/>
          <a:stretch/>
        </p:blipFill>
        <p:spPr>
          <a:xfrm>
            <a:off x="26717" y="6107910"/>
            <a:ext cx="3160379" cy="806692"/>
          </a:xfrm>
          <a:prstGeom prst="rect">
            <a:avLst/>
          </a:prstGeom>
        </p:spPr>
      </p:pic>
      <p:grpSp>
        <p:nvGrpSpPr>
          <p:cNvPr id="48" name="8 Grupo"/>
          <p:cNvGrpSpPr/>
          <p:nvPr/>
        </p:nvGrpSpPr>
        <p:grpSpPr>
          <a:xfrm>
            <a:off x="2392929" y="5920151"/>
            <a:ext cx="7133627" cy="2227181"/>
            <a:chOff x="2386329" y="5920150"/>
            <a:chExt cx="7133627" cy="2227181"/>
          </a:xfrm>
        </p:grpSpPr>
        <p:sp>
          <p:nvSpPr>
            <p:cNvPr id="54" name="22 Documento"/>
            <p:cNvSpPr/>
            <p:nvPr/>
          </p:nvSpPr>
          <p:spPr>
            <a:xfrm rot="10176519">
              <a:off x="2388791" y="5920150"/>
              <a:ext cx="7043294" cy="1982655"/>
            </a:xfrm>
            <a:prstGeom prst="flowChartDocumen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55" name="23 Documento"/>
            <p:cNvSpPr/>
            <p:nvPr/>
          </p:nvSpPr>
          <p:spPr>
            <a:xfrm rot="10192481">
              <a:off x="2400447" y="5954303"/>
              <a:ext cx="7053924" cy="1982655"/>
            </a:xfrm>
            <a:prstGeom prst="flowChartDocument">
              <a:avLst/>
            </a:prstGeom>
            <a:solidFill>
              <a:srgbClr val="FF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56" name="24 Documento"/>
            <p:cNvSpPr/>
            <p:nvPr/>
          </p:nvSpPr>
          <p:spPr>
            <a:xfrm rot="10193874">
              <a:off x="2386329" y="6164676"/>
              <a:ext cx="7133627" cy="1982655"/>
            </a:xfrm>
            <a:prstGeom prst="flowChartDocument">
              <a:avLst/>
            </a:prstGeom>
            <a:gradFill flip="none" rotWithShape="1">
              <a:gsLst>
                <a:gs pos="0">
                  <a:schemeClr val="tx1">
                    <a:lumMod val="75000"/>
                    <a:lumOff val="25000"/>
                    <a:shade val="30000"/>
                    <a:satMod val="115000"/>
                  </a:schemeClr>
                </a:gs>
                <a:gs pos="50000">
                  <a:schemeClr val="tx1">
                    <a:lumMod val="75000"/>
                    <a:lumOff val="25000"/>
                    <a:shade val="67500"/>
                    <a:satMod val="115000"/>
                  </a:schemeClr>
                </a:gs>
                <a:gs pos="100000">
                  <a:schemeClr val="tx1">
                    <a:lumMod val="75000"/>
                    <a:lumOff val="25000"/>
                    <a:shade val="100000"/>
                    <a:satMod val="115000"/>
                  </a:schemeClr>
                </a:gs>
              </a:gsLst>
              <a:lin ang="8100000" scaled="1"/>
              <a:tileRect/>
            </a:gra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</p:grpSp>
      <p:sp>
        <p:nvSpPr>
          <p:cNvPr id="57" name="21 Rectángulo"/>
          <p:cNvSpPr/>
          <p:nvPr/>
        </p:nvSpPr>
        <p:spPr>
          <a:xfrm>
            <a:off x="17482" y="168884"/>
            <a:ext cx="677108" cy="4824536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vert="vert270"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x-none" sz="3200" b="1" spc="50" dirty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NUESTROS PRODUCTOS</a:t>
            </a:r>
            <a:endParaRPr lang="es-ES" sz="3200" b="1" spc="50" dirty="0">
              <a:ln w="11430"/>
              <a:solidFill>
                <a:srgbClr val="FF000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34" name="Título 1"/>
          <p:cNvSpPr txBox="1">
            <a:spLocks/>
          </p:cNvSpPr>
          <p:nvPr/>
        </p:nvSpPr>
        <p:spPr>
          <a:xfrm>
            <a:off x="4913377" y="516653"/>
            <a:ext cx="1478356" cy="12171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Multi Repuestos</a:t>
            </a:r>
            <a:b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 Los Llanos C.A.</a:t>
            </a:r>
          </a:p>
        </p:txBody>
      </p:sp>
      <p:cxnSp>
        <p:nvCxnSpPr>
          <p:cNvPr id="33" name="24 Conector recto"/>
          <p:cNvCxnSpPr/>
          <p:nvPr/>
        </p:nvCxnSpPr>
        <p:spPr>
          <a:xfrm>
            <a:off x="3583551" y="1"/>
            <a:ext cx="0" cy="69985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5" name="25 Conector recto"/>
          <p:cNvCxnSpPr/>
          <p:nvPr/>
        </p:nvCxnSpPr>
        <p:spPr>
          <a:xfrm>
            <a:off x="3511543" y="-1"/>
            <a:ext cx="0" cy="6998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6" name="Documento 6"/>
          <p:cNvSpPr/>
          <p:nvPr/>
        </p:nvSpPr>
        <p:spPr>
          <a:xfrm>
            <a:off x="3669088" y="-16487"/>
            <a:ext cx="5480431" cy="764704"/>
          </a:xfrm>
          <a:prstGeom prst="flowChartDocument">
            <a:avLst/>
          </a:prstGeom>
          <a:solidFill>
            <a:schemeClr val="tx2">
              <a:lumMod val="75000"/>
              <a:alpha val="74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VE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SPRAYS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315" y="688060"/>
            <a:ext cx="1238751" cy="255940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39" name="46 CuadroTexto"/>
          <p:cNvSpPr txBox="1"/>
          <p:nvPr/>
        </p:nvSpPr>
        <p:spPr>
          <a:xfrm>
            <a:off x="2266954" y="1164348"/>
            <a:ext cx="1440950" cy="646331"/>
          </a:xfrm>
          <a:prstGeom prst="rect">
            <a:avLst/>
          </a:prstGeom>
          <a:solidFill>
            <a:srgbClr val="F8F8F8"/>
          </a:solidFill>
          <a:ln cap="rnd" cmpd="dbl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MX" sz="900" u="sng" dirty="0"/>
              <a:t>Descripción</a:t>
            </a:r>
          </a:p>
          <a:p>
            <a:r>
              <a:rPr lang="es-MX" sz="900" b="1" u="sng" dirty="0"/>
              <a:t>COLOR NEGRO BRILLANTE</a:t>
            </a:r>
          </a:p>
          <a:p>
            <a:r>
              <a:rPr lang="es-MX" sz="900" b="1" u="sng" dirty="0"/>
              <a:t>COLOR NEGRO MATE</a:t>
            </a:r>
          </a:p>
          <a:p>
            <a:r>
              <a:rPr lang="es-MX" sz="900" b="1" u="sng" dirty="0"/>
              <a:t>ALTA TEMPERATURA</a:t>
            </a:r>
          </a:p>
        </p:txBody>
      </p:sp>
      <p:sp>
        <p:nvSpPr>
          <p:cNvPr id="62" name="Título 1"/>
          <p:cNvSpPr txBox="1">
            <a:spLocks/>
          </p:cNvSpPr>
          <p:nvPr/>
        </p:nvSpPr>
        <p:spPr>
          <a:xfrm>
            <a:off x="780258" y="1575673"/>
            <a:ext cx="1478356" cy="12171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Multi Repuestos</a:t>
            </a:r>
            <a:b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 Los Llanos C.A.</a:t>
            </a:r>
          </a:p>
        </p:txBody>
      </p:sp>
      <p:sp>
        <p:nvSpPr>
          <p:cNvPr id="28" name="Documento 6"/>
          <p:cNvSpPr/>
          <p:nvPr/>
        </p:nvSpPr>
        <p:spPr>
          <a:xfrm>
            <a:off x="3628073" y="3212976"/>
            <a:ext cx="5480431" cy="764704"/>
          </a:xfrm>
          <a:prstGeom prst="flowChartDocument">
            <a:avLst/>
          </a:prstGeom>
          <a:solidFill>
            <a:schemeClr val="tx2">
              <a:lumMod val="75000"/>
              <a:alpha val="74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VE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SWITCHERA</a:t>
            </a:r>
          </a:p>
        </p:txBody>
      </p:sp>
      <p:cxnSp>
        <p:nvCxnSpPr>
          <p:cNvPr id="29" name="24 Conector recto"/>
          <p:cNvCxnSpPr/>
          <p:nvPr/>
        </p:nvCxnSpPr>
        <p:spPr>
          <a:xfrm>
            <a:off x="3563888" y="3212978"/>
            <a:ext cx="0" cy="69985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0" name="25 Conector recto"/>
          <p:cNvCxnSpPr/>
          <p:nvPr/>
        </p:nvCxnSpPr>
        <p:spPr>
          <a:xfrm>
            <a:off x="3491880" y="3212976"/>
            <a:ext cx="0" cy="6998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1" name="41 CuadroTexto"/>
          <p:cNvSpPr txBox="1"/>
          <p:nvPr/>
        </p:nvSpPr>
        <p:spPr>
          <a:xfrm>
            <a:off x="5780688" y="4271646"/>
            <a:ext cx="1311592" cy="507831"/>
          </a:xfrm>
          <a:prstGeom prst="rect">
            <a:avLst/>
          </a:prstGeom>
          <a:ln cap="rnd" cmpd="dbl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MX" sz="900" u="sng" dirty="0"/>
              <a:t>Descripción</a:t>
            </a:r>
          </a:p>
          <a:p>
            <a:r>
              <a:rPr lang="es-VE" sz="900" b="1" dirty="0"/>
              <a:t>SWITCHERA </a:t>
            </a:r>
          </a:p>
          <a:p>
            <a:r>
              <a:rPr lang="es-VE" sz="900" dirty="0"/>
              <a:t>JAGUAR/CG-150</a:t>
            </a:r>
          </a:p>
        </p:txBody>
      </p:sp>
      <p:pic>
        <p:nvPicPr>
          <p:cNvPr id="32" name="Imagen 31"/>
          <p:cNvPicPr>
            <a:picLocks noChangeAspect="1"/>
          </p:cNvPicPr>
          <p:nvPr/>
        </p:nvPicPr>
        <p:blipFill rotWithShape="1">
          <a:blip r:embed="rId5"/>
          <a:srcRect l="4289" t="4640" r="4289" b="4640"/>
          <a:stretch/>
        </p:blipFill>
        <p:spPr>
          <a:xfrm>
            <a:off x="4211960" y="4293096"/>
            <a:ext cx="1404001" cy="16200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7" name="Picture 1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10614" y="4221088"/>
            <a:ext cx="1910562" cy="1650978"/>
          </a:xfrm>
          <a:prstGeom prst="round2DiagRect">
            <a:avLst>
              <a:gd name="adj1" fmla="val 11720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14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41 CuadroTexto"/>
          <p:cNvSpPr txBox="1"/>
          <p:nvPr/>
        </p:nvSpPr>
        <p:spPr>
          <a:xfrm>
            <a:off x="3010572" y="4366845"/>
            <a:ext cx="1057372" cy="646331"/>
          </a:xfrm>
          <a:prstGeom prst="rect">
            <a:avLst/>
          </a:prstGeom>
          <a:ln cap="rnd" cmpd="dbl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MX" sz="900" u="sng" dirty="0"/>
              <a:t>Descripción</a:t>
            </a:r>
          </a:p>
          <a:p>
            <a:r>
              <a:rPr lang="es-VE" sz="900" b="1" dirty="0"/>
              <a:t>SWITCHERA </a:t>
            </a:r>
          </a:p>
          <a:p>
            <a:r>
              <a:rPr lang="es-VE" sz="900" dirty="0"/>
              <a:t>Medida para BERA SOCIALISTA</a:t>
            </a:r>
          </a:p>
        </p:txBody>
      </p:sp>
      <p:sp>
        <p:nvSpPr>
          <p:cNvPr id="40" name="Título 1"/>
          <p:cNvSpPr txBox="1">
            <a:spLocks/>
          </p:cNvSpPr>
          <p:nvPr/>
        </p:nvSpPr>
        <p:spPr>
          <a:xfrm>
            <a:off x="4173764" y="4293096"/>
            <a:ext cx="1478356" cy="12171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Multi Repuestos</a:t>
            </a:r>
            <a:b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 Los Llanos C.A.</a:t>
            </a:r>
          </a:p>
        </p:txBody>
      </p:sp>
      <p:sp>
        <p:nvSpPr>
          <p:cNvPr id="41" name="Título 1"/>
          <p:cNvSpPr txBox="1">
            <a:spLocks/>
          </p:cNvSpPr>
          <p:nvPr/>
        </p:nvSpPr>
        <p:spPr>
          <a:xfrm>
            <a:off x="859645" y="4304854"/>
            <a:ext cx="1478356" cy="12171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Multi Repuestos</a:t>
            </a:r>
            <a:b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 Los Llanos C.A.</a:t>
            </a:r>
          </a:p>
        </p:txBody>
      </p:sp>
    </p:spTree>
    <p:extLst>
      <p:ext uri="{BB962C8B-B14F-4D97-AF65-F5344CB8AC3E}">
        <p14:creationId xmlns:p14="http://schemas.microsoft.com/office/powerpoint/2010/main" val="361582912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Imagen 3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190" b="28417"/>
          <a:stretch/>
        </p:blipFill>
        <p:spPr>
          <a:xfrm>
            <a:off x="26717" y="6107910"/>
            <a:ext cx="3160379" cy="806692"/>
          </a:xfrm>
          <a:prstGeom prst="rect">
            <a:avLst/>
          </a:prstGeom>
        </p:spPr>
      </p:pic>
      <p:sp>
        <p:nvSpPr>
          <p:cNvPr id="46" name="43 CuadroTexto"/>
          <p:cNvSpPr txBox="1"/>
          <p:nvPr/>
        </p:nvSpPr>
        <p:spPr>
          <a:xfrm>
            <a:off x="2293789" y="5708620"/>
            <a:ext cx="1979489" cy="646331"/>
          </a:xfrm>
          <a:prstGeom prst="rect">
            <a:avLst/>
          </a:prstGeom>
          <a:solidFill>
            <a:srgbClr val="F8F8F8"/>
          </a:solidFill>
          <a:ln cap="rnd" cmpd="dbl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MX" sz="900" u="sng" dirty="0"/>
              <a:t>Descripción</a:t>
            </a:r>
          </a:p>
          <a:p>
            <a:r>
              <a:rPr lang="es-VE" sz="900" b="1" dirty="0"/>
              <a:t>TAPA TUERCA DE COLORES </a:t>
            </a:r>
          </a:p>
          <a:p>
            <a:r>
              <a:rPr lang="es-MX" sz="900" b="1" dirty="0"/>
              <a:t>( VARIOS COLORES)</a:t>
            </a:r>
            <a:endParaRPr lang="x-none" sz="900" b="1" dirty="0"/>
          </a:p>
          <a:p>
            <a:r>
              <a:rPr lang="x-none" sz="900" dirty="0"/>
              <a:t>Medida Universal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51" b="8001"/>
          <a:stretch/>
        </p:blipFill>
        <p:spPr>
          <a:xfrm>
            <a:off x="810512" y="4776766"/>
            <a:ext cx="1517329" cy="107299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45" name="69 CuadroTexto"/>
          <p:cNvSpPr txBox="1"/>
          <p:nvPr/>
        </p:nvSpPr>
        <p:spPr>
          <a:xfrm>
            <a:off x="5055985" y="5433801"/>
            <a:ext cx="1114002" cy="646331"/>
          </a:xfrm>
          <a:prstGeom prst="rect">
            <a:avLst/>
          </a:prstGeom>
          <a:solidFill>
            <a:srgbClr val="F8F8F8"/>
          </a:solidFill>
          <a:ln cap="rnd" cmpd="dbl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MX" sz="900" u="sng" dirty="0"/>
              <a:t>Descripción</a:t>
            </a:r>
          </a:p>
          <a:p>
            <a:r>
              <a:rPr lang="es-VE" sz="900" b="1" dirty="0"/>
              <a:t>TAPON MEDIDOR DE ACEITE</a:t>
            </a:r>
            <a:endParaRPr lang="x-none" sz="900" b="1" dirty="0"/>
          </a:p>
          <a:p>
            <a:r>
              <a:rPr lang="x-none" sz="900" dirty="0"/>
              <a:t>Medida Universal</a:t>
            </a:r>
          </a:p>
        </p:txBody>
      </p:sp>
      <p:sp>
        <p:nvSpPr>
          <p:cNvPr id="29" name="43 CuadroTexto"/>
          <p:cNvSpPr txBox="1"/>
          <p:nvPr/>
        </p:nvSpPr>
        <p:spPr>
          <a:xfrm>
            <a:off x="2248056" y="1486304"/>
            <a:ext cx="2115626" cy="507831"/>
          </a:xfrm>
          <a:prstGeom prst="rect">
            <a:avLst/>
          </a:prstGeom>
          <a:ln cap="rnd" cmpd="dbl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MX" sz="900" u="sng" dirty="0"/>
              <a:t>Descripción</a:t>
            </a:r>
          </a:p>
          <a:p>
            <a:r>
              <a:rPr lang="es-VE" sz="900" b="1" dirty="0"/>
              <a:t>SET DE TAZA DE DIRECCION ROLINES</a:t>
            </a:r>
          </a:p>
          <a:p>
            <a:r>
              <a:rPr lang="es-VE" sz="900" dirty="0"/>
              <a:t>MEDIDA CG-150</a:t>
            </a:r>
            <a:r>
              <a:rPr lang="es-VE" sz="900" b="1" dirty="0"/>
              <a:t> </a:t>
            </a: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59851" y="1990021"/>
            <a:ext cx="1192269" cy="125895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6"/>
          <a:srcRect l="1959" t="10204" r="3963" b="12517"/>
          <a:stretch/>
        </p:blipFill>
        <p:spPr>
          <a:xfrm>
            <a:off x="6800679" y="1921998"/>
            <a:ext cx="1266303" cy="129447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47" name="46 CuadroTexto"/>
          <p:cNvSpPr txBox="1"/>
          <p:nvPr/>
        </p:nvSpPr>
        <p:spPr>
          <a:xfrm>
            <a:off x="5798167" y="2932486"/>
            <a:ext cx="790057" cy="369332"/>
          </a:xfrm>
          <a:prstGeom prst="rect">
            <a:avLst/>
          </a:prstGeom>
          <a:solidFill>
            <a:srgbClr val="F8F8F8"/>
          </a:solidFill>
          <a:ln cap="rnd" cmpd="dbl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MX" sz="900" u="sng" dirty="0"/>
              <a:t>Descripción</a:t>
            </a:r>
          </a:p>
          <a:p>
            <a:r>
              <a:rPr lang="es-VE" sz="900" b="1" dirty="0"/>
              <a:t>TEIPE</a:t>
            </a:r>
          </a:p>
        </p:txBody>
      </p:sp>
      <p:sp>
        <p:nvSpPr>
          <p:cNvPr id="44" name="43 CuadroTexto"/>
          <p:cNvSpPr txBox="1"/>
          <p:nvPr/>
        </p:nvSpPr>
        <p:spPr>
          <a:xfrm>
            <a:off x="1055006" y="2138371"/>
            <a:ext cx="844506" cy="369332"/>
          </a:xfrm>
          <a:prstGeom prst="rect">
            <a:avLst/>
          </a:prstGeom>
          <a:ln cap="rnd" cmpd="dbl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MX" sz="900" u="sng" dirty="0"/>
              <a:t>Descripción</a:t>
            </a:r>
          </a:p>
          <a:p>
            <a:r>
              <a:rPr lang="x-none" sz="900" b="1" dirty="0"/>
              <a:t>SILICON</a:t>
            </a:r>
            <a:r>
              <a:rPr lang="es-VE" sz="900" b="1" dirty="0"/>
              <a:t> (Gris) </a:t>
            </a:r>
          </a:p>
        </p:txBody>
      </p:sp>
      <p:cxnSp>
        <p:nvCxnSpPr>
          <p:cNvPr id="25" name="24 Conector recto"/>
          <p:cNvCxnSpPr/>
          <p:nvPr/>
        </p:nvCxnSpPr>
        <p:spPr>
          <a:xfrm>
            <a:off x="5652120" y="133120"/>
            <a:ext cx="0" cy="69985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6" name="25 Conector recto"/>
          <p:cNvCxnSpPr/>
          <p:nvPr/>
        </p:nvCxnSpPr>
        <p:spPr>
          <a:xfrm>
            <a:off x="5580112" y="133118"/>
            <a:ext cx="0" cy="6998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6" name="35 Conector recto"/>
          <p:cNvCxnSpPr/>
          <p:nvPr/>
        </p:nvCxnSpPr>
        <p:spPr>
          <a:xfrm>
            <a:off x="4211960" y="2472180"/>
            <a:ext cx="0" cy="69985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7" name="36 Conector recto"/>
          <p:cNvCxnSpPr/>
          <p:nvPr/>
        </p:nvCxnSpPr>
        <p:spPr>
          <a:xfrm>
            <a:off x="4139952" y="2472179"/>
            <a:ext cx="0" cy="6998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43" name="Picture 1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55006" y="238581"/>
            <a:ext cx="935257" cy="1751440"/>
          </a:xfrm>
          <a:prstGeom prst="round2DiagRect">
            <a:avLst>
              <a:gd name="adj1" fmla="val 11720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14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Título 1"/>
          <p:cNvSpPr txBox="1">
            <a:spLocks/>
          </p:cNvSpPr>
          <p:nvPr/>
        </p:nvSpPr>
        <p:spPr>
          <a:xfrm rot="16200000">
            <a:off x="426132" y="470060"/>
            <a:ext cx="1478356" cy="12171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Multi Repuestos</a:t>
            </a:r>
            <a:b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 Los Llanos C.A.</a:t>
            </a:r>
          </a:p>
        </p:txBody>
      </p:sp>
      <p:sp>
        <p:nvSpPr>
          <p:cNvPr id="52" name="Título 1"/>
          <p:cNvSpPr txBox="1">
            <a:spLocks/>
          </p:cNvSpPr>
          <p:nvPr/>
        </p:nvSpPr>
        <p:spPr>
          <a:xfrm>
            <a:off x="4314251" y="2029201"/>
            <a:ext cx="1409877" cy="13277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Multi Repuestos</a:t>
            </a:r>
            <a:b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 Los Llanos C.A.</a:t>
            </a:r>
          </a:p>
        </p:txBody>
      </p:sp>
      <p:grpSp>
        <p:nvGrpSpPr>
          <p:cNvPr id="53" name="8 Grupo"/>
          <p:cNvGrpSpPr/>
          <p:nvPr/>
        </p:nvGrpSpPr>
        <p:grpSpPr>
          <a:xfrm>
            <a:off x="2392929" y="5920151"/>
            <a:ext cx="7133627" cy="2227181"/>
            <a:chOff x="2386329" y="5920150"/>
            <a:chExt cx="7133627" cy="2227181"/>
          </a:xfrm>
        </p:grpSpPr>
        <p:sp>
          <p:nvSpPr>
            <p:cNvPr id="54" name="22 Documento"/>
            <p:cNvSpPr/>
            <p:nvPr/>
          </p:nvSpPr>
          <p:spPr>
            <a:xfrm rot="10176519">
              <a:off x="2388791" y="5920150"/>
              <a:ext cx="7043294" cy="1982655"/>
            </a:xfrm>
            <a:prstGeom prst="flowChartDocumen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55" name="23 Documento"/>
            <p:cNvSpPr/>
            <p:nvPr/>
          </p:nvSpPr>
          <p:spPr>
            <a:xfrm rot="10192481">
              <a:off x="2400447" y="5954303"/>
              <a:ext cx="7053924" cy="1982655"/>
            </a:xfrm>
            <a:prstGeom prst="flowChartDocument">
              <a:avLst/>
            </a:prstGeom>
            <a:solidFill>
              <a:srgbClr val="FF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56" name="24 Documento"/>
            <p:cNvSpPr/>
            <p:nvPr/>
          </p:nvSpPr>
          <p:spPr>
            <a:xfrm rot="10193874">
              <a:off x="2386329" y="6164676"/>
              <a:ext cx="7133627" cy="1982655"/>
            </a:xfrm>
            <a:prstGeom prst="flowChartDocument">
              <a:avLst/>
            </a:prstGeom>
            <a:gradFill flip="none" rotWithShape="1">
              <a:gsLst>
                <a:gs pos="0">
                  <a:schemeClr val="tx1">
                    <a:lumMod val="75000"/>
                    <a:lumOff val="25000"/>
                    <a:shade val="30000"/>
                    <a:satMod val="115000"/>
                  </a:schemeClr>
                </a:gs>
                <a:gs pos="50000">
                  <a:schemeClr val="tx1">
                    <a:lumMod val="75000"/>
                    <a:lumOff val="25000"/>
                    <a:shade val="67500"/>
                    <a:satMod val="115000"/>
                  </a:schemeClr>
                </a:gs>
                <a:gs pos="100000">
                  <a:schemeClr val="tx1">
                    <a:lumMod val="75000"/>
                    <a:lumOff val="25000"/>
                    <a:shade val="100000"/>
                    <a:satMod val="115000"/>
                  </a:schemeClr>
                </a:gs>
              </a:gsLst>
              <a:lin ang="8100000" scaled="1"/>
              <a:tileRect/>
            </a:gra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</p:grpSp>
      <p:sp>
        <p:nvSpPr>
          <p:cNvPr id="57" name="21 Rectángulo"/>
          <p:cNvSpPr/>
          <p:nvPr/>
        </p:nvSpPr>
        <p:spPr>
          <a:xfrm>
            <a:off x="17482" y="168884"/>
            <a:ext cx="677108" cy="4824536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vert="vert270"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x-none" sz="3200" b="1" spc="50" dirty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NUESTROS PRODUCTOS</a:t>
            </a:r>
            <a:endParaRPr lang="es-ES" sz="3200" b="1" spc="50" dirty="0">
              <a:ln w="11430"/>
              <a:solidFill>
                <a:srgbClr val="FF000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59" name="Documento 6"/>
          <p:cNvSpPr/>
          <p:nvPr/>
        </p:nvSpPr>
        <p:spPr>
          <a:xfrm>
            <a:off x="5724128" y="116632"/>
            <a:ext cx="3425391" cy="764704"/>
          </a:xfrm>
          <a:prstGeom prst="flowChartDocument">
            <a:avLst/>
          </a:prstGeom>
          <a:solidFill>
            <a:schemeClr val="tx2">
              <a:lumMod val="75000"/>
              <a:alpha val="74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VE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SILICON-SET DE TAZA</a:t>
            </a:r>
          </a:p>
        </p:txBody>
      </p:sp>
      <p:sp>
        <p:nvSpPr>
          <p:cNvPr id="60" name="Documento 6"/>
          <p:cNvSpPr/>
          <p:nvPr/>
        </p:nvSpPr>
        <p:spPr>
          <a:xfrm>
            <a:off x="739301" y="2521972"/>
            <a:ext cx="3328643" cy="764704"/>
          </a:xfrm>
          <a:prstGeom prst="flowChartDocument">
            <a:avLst/>
          </a:prstGeom>
          <a:solidFill>
            <a:schemeClr val="tx2">
              <a:lumMod val="75000"/>
              <a:alpha val="74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VE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TEIPE-TOALLA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2090" r="2649" b="27446"/>
          <a:stretch/>
        </p:blipFill>
        <p:spPr>
          <a:xfrm>
            <a:off x="2315352" y="301330"/>
            <a:ext cx="3048359" cy="936104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30" name="Título 1"/>
          <p:cNvSpPr txBox="1">
            <a:spLocks/>
          </p:cNvSpPr>
          <p:nvPr/>
        </p:nvSpPr>
        <p:spPr>
          <a:xfrm>
            <a:off x="6660232" y="1946675"/>
            <a:ext cx="1433777" cy="13277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Multi Repuestos</a:t>
            </a:r>
            <a:b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 Los Llanos C.A.</a:t>
            </a:r>
          </a:p>
        </p:txBody>
      </p:sp>
      <p:sp>
        <p:nvSpPr>
          <p:cNvPr id="32" name="46 CuadroTexto"/>
          <p:cNvSpPr txBox="1"/>
          <p:nvPr/>
        </p:nvSpPr>
        <p:spPr>
          <a:xfrm>
            <a:off x="8245767" y="2773814"/>
            <a:ext cx="898233" cy="507831"/>
          </a:xfrm>
          <a:prstGeom prst="rect">
            <a:avLst/>
          </a:prstGeom>
          <a:solidFill>
            <a:srgbClr val="F8F8F8"/>
          </a:solidFill>
          <a:ln cap="rnd" cmpd="dbl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MX" sz="900" u="sng" dirty="0"/>
              <a:t>Descripción</a:t>
            </a:r>
          </a:p>
          <a:p>
            <a:r>
              <a:rPr lang="es-VE" sz="900" b="1" dirty="0"/>
              <a:t>TOALLA MULTI PROPOSITO</a:t>
            </a:r>
          </a:p>
        </p:txBody>
      </p:sp>
      <p:sp>
        <p:nvSpPr>
          <p:cNvPr id="33" name="Título 1"/>
          <p:cNvSpPr txBox="1">
            <a:spLocks/>
          </p:cNvSpPr>
          <p:nvPr/>
        </p:nvSpPr>
        <p:spPr>
          <a:xfrm>
            <a:off x="3372567" y="91299"/>
            <a:ext cx="1240676" cy="12171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Multi Repuestos</a:t>
            </a:r>
            <a:b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 Los Llanos C.A.</a:t>
            </a:r>
          </a:p>
        </p:txBody>
      </p:sp>
      <p:sp>
        <p:nvSpPr>
          <p:cNvPr id="5" name="AutoShape 2" descr="Suichera Para Jaguar 150 | MercadoLibr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VE"/>
          </a:p>
        </p:txBody>
      </p:sp>
      <p:cxnSp>
        <p:nvCxnSpPr>
          <p:cNvPr id="38" name="4 Conector recto"/>
          <p:cNvCxnSpPr/>
          <p:nvPr/>
        </p:nvCxnSpPr>
        <p:spPr>
          <a:xfrm>
            <a:off x="3583551" y="3534047"/>
            <a:ext cx="0" cy="69985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9" name="5 Conector recto"/>
          <p:cNvCxnSpPr/>
          <p:nvPr/>
        </p:nvCxnSpPr>
        <p:spPr>
          <a:xfrm>
            <a:off x="3511543" y="3534045"/>
            <a:ext cx="0" cy="6998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1" name="42 CuadroTexto"/>
          <p:cNvSpPr txBox="1"/>
          <p:nvPr/>
        </p:nvSpPr>
        <p:spPr>
          <a:xfrm>
            <a:off x="2123933" y="3605050"/>
            <a:ext cx="1147039" cy="507831"/>
          </a:xfrm>
          <a:prstGeom prst="rect">
            <a:avLst/>
          </a:prstGeom>
          <a:solidFill>
            <a:srgbClr val="F8F8F8"/>
          </a:solidFill>
          <a:ln cap="rnd" cmpd="dbl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MX" sz="900" u="sng" dirty="0"/>
              <a:t>Descripción</a:t>
            </a:r>
            <a:endParaRPr lang="x-none" sz="900" u="sng" dirty="0"/>
          </a:p>
          <a:p>
            <a:r>
              <a:rPr lang="es-VE" sz="900" b="1" dirty="0"/>
              <a:t>TAPA SWICHERA</a:t>
            </a:r>
            <a:r>
              <a:rPr lang="es-VE" sz="900" dirty="0"/>
              <a:t> </a:t>
            </a:r>
            <a:endParaRPr lang="x-none" sz="900" dirty="0"/>
          </a:p>
          <a:p>
            <a:r>
              <a:rPr lang="x-none" sz="900" dirty="0"/>
              <a:t>Medida para </a:t>
            </a:r>
            <a:r>
              <a:rPr lang="es-VE" sz="900" dirty="0"/>
              <a:t>HORSE</a:t>
            </a:r>
            <a:endParaRPr lang="x-none" sz="900" dirty="0"/>
          </a:p>
        </p:txBody>
      </p:sp>
      <p:pic>
        <p:nvPicPr>
          <p:cNvPr id="48" name="Picture 13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94165" y="3414329"/>
            <a:ext cx="1264120" cy="1179495"/>
          </a:xfrm>
          <a:prstGeom prst="round2DiagRect">
            <a:avLst>
              <a:gd name="adj1" fmla="val 11720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14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13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03349" y="4387125"/>
            <a:ext cx="1729873" cy="962572"/>
          </a:xfrm>
          <a:prstGeom prst="round2DiagRect">
            <a:avLst>
              <a:gd name="adj1" fmla="val 11720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14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" name="Título 1"/>
          <p:cNvSpPr txBox="1">
            <a:spLocks/>
          </p:cNvSpPr>
          <p:nvPr/>
        </p:nvSpPr>
        <p:spPr>
          <a:xfrm>
            <a:off x="679970" y="3301508"/>
            <a:ext cx="1421135" cy="12171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Multi Repuestos</a:t>
            </a:r>
            <a:b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 Los Llanos C.A.</a:t>
            </a:r>
          </a:p>
        </p:txBody>
      </p:sp>
      <p:sp>
        <p:nvSpPr>
          <p:cNvPr id="62" name="Título 1"/>
          <p:cNvSpPr txBox="1">
            <a:spLocks/>
          </p:cNvSpPr>
          <p:nvPr/>
        </p:nvSpPr>
        <p:spPr>
          <a:xfrm>
            <a:off x="741976" y="4593824"/>
            <a:ext cx="1461918" cy="12171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Multi Repuestos</a:t>
            </a:r>
            <a:b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 Los Llanos C.A.</a:t>
            </a:r>
          </a:p>
        </p:txBody>
      </p:sp>
      <p:sp>
        <p:nvSpPr>
          <p:cNvPr id="63" name="Título 1"/>
          <p:cNvSpPr txBox="1">
            <a:spLocks/>
          </p:cNvSpPr>
          <p:nvPr/>
        </p:nvSpPr>
        <p:spPr>
          <a:xfrm>
            <a:off x="4169651" y="4210319"/>
            <a:ext cx="1478356" cy="12171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Multi Repuestos</a:t>
            </a:r>
            <a:b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 Los Llanos C.A.</a:t>
            </a:r>
          </a:p>
        </p:txBody>
      </p:sp>
      <p:sp>
        <p:nvSpPr>
          <p:cNvPr id="64" name="Documento 6"/>
          <p:cNvSpPr/>
          <p:nvPr/>
        </p:nvSpPr>
        <p:spPr>
          <a:xfrm>
            <a:off x="3663569" y="3528392"/>
            <a:ext cx="5480431" cy="764704"/>
          </a:xfrm>
          <a:prstGeom prst="flowChartDocument">
            <a:avLst/>
          </a:prstGeom>
          <a:solidFill>
            <a:schemeClr val="tx2">
              <a:lumMod val="75000"/>
              <a:alpha val="74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VE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TAPA-TAPON</a:t>
            </a:r>
          </a:p>
        </p:txBody>
      </p:sp>
      <p:pic>
        <p:nvPicPr>
          <p:cNvPr id="66" name="Imagen 6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484272" y="4372444"/>
            <a:ext cx="1306855" cy="1000979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67" name="Título 1"/>
          <p:cNvSpPr txBox="1">
            <a:spLocks/>
          </p:cNvSpPr>
          <p:nvPr/>
        </p:nvSpPr>
        <p:spPr>
          <a:xfrm>
            <a:off x="2403622" y="4281970"/>
            <a:ext cx="1478356" cy="12171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Multi Repuestos</a:t>
            </a:r>
            <a:b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 Los Llanos C.A.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7" t="18500" r="12239" b="12201"/>
          <a:stretch/>
        </p:blipFill>
        <p:spPr>
          <a:xfrm>
            <a:off x="6277612" y="4346635"/>
            <a:ext cx="1459233" cy="118197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49" name="69 CuadroTexto"/>
          <p:cNvSpPr txBox="1"/>
          <p:nvPr/>
        </p:nvSpPr>
        <p:spPr>
          <a:xfrm>
            <a:off x="7844470" y="4524563"/>
            <a:ext cx="1114002" cy="507831"/>
          </a:xfrm>
          <a:prstGeom prst="rect">
            <a:avLst/>
          </a:prstGeom>
          <a:solidFill>
            <a:srgbClr val="F8F8F8"/>
          </a:solidFill>
          <a:ln cap="rnd" cmpd="dbl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MX" sz="900" u="sng" dirty="0"/>
              <a:t>Descripción</a:t>
            </a:r>
          </a:p>
          <a:p>
            <a:r>
              <a:rPr lang="es-VE" sz="900" b="1" dirty="0"/>
              <a:t>TAPON PIÑON </a:t>
            </a:r>
            <a:endParaRPr lang="x-none" sz="900" b="1" dirty="0"/>
          </a:p>
          <a:p>
            <a:r>
              <a:rPr lang="x-none" sz="900" dirty="0"/>
              <a:t>Medida </a:t>
            </a:r>
            <a:r>
              <a:rPr lang="es-VE" sz="900" dirty="0"/>
              <a:t>CG-150</a:t>
            </a:r>
            <a:endParaRPr lang="x-none" sz="900" dirty="0"/>
          </a:p>
        </p:txBody>
      </p:sp>
      <p:sp>
        <p:nvSpPr>
          <p:cNvPr id="65" name="48 CuadroTexto"/>
          <p:cNvSpPr txBox="1"/>
          <p:nvPr/>
        </p:nvSpPr>
        <p:spPr>
          <a:xfrm>
            <a:off x="3761712" y="5511969"/>
            <a:ext cx="1008462" cy="507831"/>
          </a:xfrm>
          <a:prstGeom prst="rect">
            <a:avLst/>
          </a:prstGeom>
          <a:solidFill>
            <a:srgbClr val="F8F8F8"/>
          </a:solidFill>
          <a:ln cap="rnd" cmpd="dbl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MX" sz="900" u="sng" dirty="0"/>
              <a:t>Descripción</a:t>
            </a:r>
          </a:p>
          <a:p>
            <a:r>
              <a:rPr lang="es-VE" sz="900" b="1" dirty="0"/>
              <a:t>TAPA VALVULA REFLECTIVA</a:t>
            </a:r>
          </a:p>
        </p:txBody>
      </p:sp>
    </p:spTree>
    <p:extLst>
      <p:ext uri="{BB962C8B-B14F-4D97-AF65-F5344CB8AC3E}">
        <p14:creationId xmlns:p14="http://schemas.microsoft.com/office/powerpoint/2010/main" val="294069825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Imagen 2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190" b="28417"/>
          <a:stretch/>
        </p:blipFill>
        <p:spPr>
          <a:xfrm>
            <a:off x="26717" y="6107910"/>
            <a:ext cx="3160379" cy="806692"/>
          </a:xfrm>
          <a:prstGeom prst="rect">
            <a:avLst/>
          </a:prstGeom>
        </p:spPr>
      </p:pic>
      <p:cxnSp>
        <p:nvCxnSpPr>
          <p:cNvPr id="40" name="39 Conector recto"/>
          <p:cNvCxnSpPr/>
          <p:nvPr/>
        </p:nvCxnSpPr>
        <p:spPr>
          <a:xfrm>
            <a:off x="4788024" y="2088145"/>
            <a:ext cx="0" cy="69985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5" name="44 Conector recto"/>
          <p:cNvCxnSpPr/>
          <p:nvPr/>
        </p:nvCxnSpPr>
        <p:spPr>
          <a:xfrm>
            <a:off x="4716016" y="2088144"/>
            <a:ext cx="0" cy="6998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54" name="53 CuadroTexto"/>
          <p:cNvSpPr txBox="1"/>
          <p:nvPr/>
        </p:nvSpPr>
        <p:spPr>
          <a:xfrm>
            <a:off x="6948264" y="3272748"/>
            <a:ext cx="2160240" cy="646331"/>
          </a:xfrm>
          <a:prstGeom prst="rect">
            <a:avLst/>
          </a:prstGeom>
          <a:solidFill>
            <a:srgbClr val="F8F8F8"/>
          </a:solidFill>
          <a:ln cap="rnd" cmpd="dbl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MX" sz="900" u="sng" dirty="0"/>
              <a:t>Descripción</a:t>
            </a:r>
          </a:p>
          <a:p>
            <a:r>
              <a:rPr lang="es-VE" sz="900" b="1" dirty="0"/>
              <a:t>TUERCA DE TORNILLO  PORTA CORONA</a:t>
            </a:r>
            <a:endParaRPr lang="x-none" sz="900" dirty="0"/>
          </a:p>
          <a:p>
            <a:r>
              <a:rPr lang="x-none" sz="900" dirty="0"/>
              <a:t>Medida Universal</a:t>
            </a:r>
          </a:p>
          <a:p>
            <a:r>
              <a:rPr lang="es-VE" sz="900" dirty="0"/>
              <a:t> </a:t>
            </a:r>
          </a:p>
        </p:txBody>
      </p:sp>
      <p:cxnSp>
        <p:nvCxnSpPr>
          <p:cNvPr id="58" name="57 Conector recto"/>
          <p:cNvCxnSpPr/>
          <p:nvPr/>
        </p:nvCxnSpPr>
        <p:spPr>
          <a:xfrm>
            <a:off x="4716016" y="4293097"/>
            <a:ext cx="0" cy="69985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59" name="58 Conector recto"/>
          <p:cNvCxnSpPr/>
          <p:nvPr/>
        </p:nvCxnSpPr>
        <p:spPr>
          <a:xfrm>
            <a:off x="4644008" y="4293096"/>
            <a:ext cx="0" cy="6998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64" name="63 CuadroTexto"/>
          <p:cNvSpPr txBox="1"/>
          <p:nvPr/>
        </p:nvSpPr>
        <p:spPr>
          <a:xfrm>
            <a:off x="5002283" y="3341999"/>
            <a:ext cx="1711531" cy="507831"/>
          </a:xfrm>
          <a:prstGeom prst="rect">
            <a:avLst/>
          </a:prstGeom>
          <a:solidFill>
            <a:srgbClr val="F8F8F8"/>
          </a:solidFill>
          <a:ln cap="rnd" cmpd="dbl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MX" sz="900" u="sng" dirty="0"/>
              <a:t>Descripción</a:t>
            </a:r>
          </a:p>
          <a:p>
            <a:r>
              <a:rPr lang="es-VE" sz="900" b="1" dirty="0"/>
              <a:t>TUERCA </a:t>
            </a:r>
            <a:r>
              <a:rPr lang="x-none" sz="900" b="1" dirty="0"/>
              <a:t>T  DEL </a:t>
            </a:r>
            <a:r>
              <a:rPr lang="es-VE" sz="900" b="1" dirty="0"/>
              <a:t>VOLANTE</a:t>
            </a:r>
            <a:r>
              <a:rPr lang="es-VE" sz="900" dirty="0"/>
              <a:t> </a:t>
            </a:r>
            <a:endParaRPr lang="x-none" sz="900" dirty="0"/>
          </a:p>
          <a:p>
            <a:r>
              <a:rPr lang="x-none" sz="900" dirty="0"/>
              <a:t>Medida para </a:t>
            </a:r>
            <a:r>
              <a:rPr lang="es-VE" sz="900" dirty="0"/>
              <a:t>BERA SOCIALISTA</a:t>
            </a:r>
          </a:p>
        </p:txBody>
      </p:sp>
      <p:pic>
        <p:nvPicPr>
          <p:cNvPr id="41" name="Picture 1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25000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219889" y="1935694"/>
            <a:ext cx="1225911" cy="1261734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14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14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64" t="3820" r="22878" b="11054"/>
          <a:stretch/>
        </p:blipFill>
        <p:spPr bwMode="auto">
          <a:xfrm>
            <a:off x="5113711" y="1985423"/>
            <a:ext cx="1162337" cy="117322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14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14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5747" b="89943" l="3226" r="89677">
                        <a14:foregroundMark x1="15484" y1="34770" x2="15484" y2="34770"/>
                        <a14:foregroundMark x1="17204" y1="45690" x2="17204" y2="45690"/>
                        <a14:foregroundMark x1="13763" y1="15230" x2="13763" y2="15230"/>
                        <a14:foregroundMark x1="13118" y1="33908" x2="13118" y2="33908"/>
                        <a14:foregroundMark x1="13763" y1="50287" x2="13763" y2="50287"/>
                        <a14:foregroundMark x1="76129" y1="16092" x2="76129" y2="16092"/>
                        <a14:foregroundMark x1="13763" y1="27011" x2="13763" y2="27011"/>
                        <a14:foregroundMark x1="12688" y1="22989" x2="12688" y2="22989"/>
                        <a14:foregroundMark x1="12688" y1="44828" x2="12688" y2="44828"/>
                        <a14:foregroundMark x1="14409" y1="41092" x2="14409" y2="41092"/>
                        <a14:foregroundMark x1="13118" y1="34770" x2="13118" y2="34770"/>
                        <a14:foregroundMark x1="13763" y1="27011" x2="13763" y2="27011"/>
                        <a14:foregroundMark x1="13763" y1="19828" x2="13763" y2="19828"/>
                        <a14:foregroundMark x1="14839" y1="16092" x2="14839" y2="16092"/>
                        <a14:foregroundMark x1="15484" y1="14368" x2="15484" y2="14368"/>
                        <a14:backgroundMark x1="5591" y1="21552" x2="5591" y2="21552"/>
                        <a14:backgroundMark x1="5591" y1="42529" x2="5591" y2="42529"/>
                        <a14:backgroundMark x1="6022" y1="42529" x2="4946" y2="19253"/>
                        <a14:backgroundMark x1="6022" y1="41092" x2="6022" y2="41092"/>
                        <a14:backgroundMark x1="8387" y1="47126" x2="8387" y2="47126"/>
                        <a14:backgroundMark x1="7957" y1="35632" x2="7957" y2="35632"/>
                        <a14:backgroundMark x1="6667" y1="23851" x2="6667" y2="23851"/>
                      </a14:backgroundRemoval>
                    </a14:imgEffect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92" t="-455" r="9179" b="15279"/>
          <a:stretch/>
        </p:blipFill>
        <p:spPr bwMode="auto">
          <a:xfrm>
            <a:off x="1034070" y="4291969"/>
            <a:ext cx="1413449" cy="950754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14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13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-50000"/>
                    </a14:imgEffect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816" t="18703" r="9810" b="25456"/>
          <a:stretch/>
        </p:blipFill>
        <p:spPr bwMode="auto">
          <a:xfrm>
            <a:off x="2935160" y="4276738"/>
            <a:ext cx="1180856" cy="882935"/>
          </a:xfrm>
          <a:prstGeom prst="round2DiagRect">
            <a:avLst>
              <a:gd name="adj1" fmla="val 11720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14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46 CuadroTexto"/>
          <p:cNvSpPr txBox="1"/>
          <p:nvPr/>
        </p:nvSpPr>
        <p:spPr>
          <a:xfrm>
            <a:off x="810168" y="5412376"/>
            <a:ext cx="1861255" cy="507831"/>
          </a:xfrm>
          <a:prstGeom prst="rect">
            <a:avLst/>
          </a:prstGeom>
          <a:solidFill>
            <a:srgbClr val="F8F8F8"/>
          </a:solidFill>
          <a:ln cap="rnd" cmpd="dbl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MX" sz="900" u="sng" dirty="0"/>
              <a:t>Descripción</a:t>
            </a:r>
          </a:p>
          <a:p>
            <a:r>
              <a:rPr lang="es-VE" sz="900" b="1" dirty="0"/>
              <a:t>UÑA DEL ESCAPE LARGO </a:t>
            </a:r>
            <a:r>
              <a:rPr lang="x-none" sz="900" b="1" dirty="0"/>
              <a:t>(PAR)</a:t>
            </a:r>
          </a:p>
          <a:p>
            <a:r>
              <a:rPr lang="x-none" sz="900" dirty="0"/>
              <a:t>Medida para EMPIRE</a:t>
            </a:r>
            <a:r>
              <a:rPr lang="es-VE" sz="900" dirty="0"/>
              <a:t> </a:t>
            </a:r>
            <a:r>
              <a:rPr lang="x-none" sz="900" dirty="0"/>
              <a:t>/HORSE</a:t>
            </a:r>
            <a:endParaRPr lang="es-VE" sz="900" dirty="0"/>
          </a:p>
        </p:txBody>
      </p:sp>
      <p:sp>
        <p:nvSpPr>
          <p:cNvPr id="48" name="47 CuadroTexto"/>
          <p:cNvSpPr txBox="1"/>
          <p:nvPr/>
        </p:nvSpPr>
        <p:spPr>
          <a:xfrm>
            <a:off x="2682376" y="5475377"/>
            <a:ext cx="1861255" cy="507831"/>
          </a:xfrm>
          <a:prstGeom prst="rect">
            <a:avLst/>
          </a:prstGeom>
          <a:solidFill>
            <a:srgbClr val="F8F8F8"/>
          </a:solidFill>
          <a:ln cap="rnd" cmpd="dbl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MX" sz="900" u="sng" dirty="0"/>
              <a:t>Descripción</a:t>
            </a:r>
          </a:p>
          <a:p>
            <a:r>
              <a:rPr lang="es-VE" sz="900" b="1" dirty="0"/>
              <a:t>UÑA DEL ESCAPE </a:t>
            </a:r>
            <a:r>
              <a:rPr lang="x-none" sz="900" b="1" dirty="0"/>
              <a:t>CORTO</a:t>
            </a:r>
            <a:r>
              <a:rPr lang="es-VE" sz="900" b="1" dirty="0"/>
              <a:t> </a:t>
            </a:r>
            <a:r>
              <a:rPr lang="x-none" sz="900" b="1" dirty="0"/>
              <a:t>(PAR)</a:t>
            </a:r>
          </a:p>
          <a:p>
            <a:r>
              <a:rPr lang="x-none" sz="900" dirty="0"/>
              <a:t>Medida para </a:t>
            </a:r>
            <a:r>
              <a:rPr lang="es-VE" sz="900" dirty="0"/>
              <a:t>CG-150 </a:t>
            </a:r>
            <a:r>
              <a:rPr lang="x-none" sz="900" dirty="0"/>
              <a:t> /</a:t>
            </a:r>
            <a:r>
              <a:rPr lang="es-VE" sz="900" dirty="0"/>
              <a:t>BERA </a:t>
            </a:r>
            <a:r>
              <a:rPr lang="x-none" sz="900" dirty="0"/>
              <a:t>/</a:t>
            </a:r>
            <a:r>
              <a:rPr lang="es-VE" sz="900" dirty="0"/>
              <a:t>UM</a:t>
            </a:r>
            <a:endParaRPr lang="x-none" sz="900" dirty="0"/>
          </a:p>
        </p:txBody>
      </p:sp>
      <p:sp>
        <p:nvSpPr>
          <p:cNvPr id="50" name="Título 1"/>
          <p:cNvSpPr>
            <a:spLocks noGrp="1"/>
          </p:cNvSpPr>
          <p:nvPr>
            <p:ph type="title"/>
          </p:nvPr>
        </p:nvSpPr>
        <p:spPr>
          <a:xfrm>
            <a:off x="7128506" y="1844824"/>
            <a:ext cx="1478356" cy="1217105"/>
          </a:xfrm>
        </p:spPr>
        <p:txBody>
          <a:bodyPr>
            <a:normAutofit/>
          </a:bodyPr>
          <a:lstStyle/>
          <a:p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Multi Repuestos</a:t>
            </a:r>
            <a:b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 Los Llanos C.A.</a:t>
            </a:r>
          </a:p>
        </p:txBody>
      </p:sp>
      <p:sp>
        <p:nvSpPr>
          <p:cNvPr id="51" name="Título 1"/>
          <p:cNvSpPr txBox="1">
            <a:spLocks/>
          </p:cNvSpPr>
          <p:nvPr/>
        </p:nvSpPr>
        <p:spPr>
          <a:xfrm>
            <a:off x="4925671" y="2090605"/>
            <a:ext cx="1478356" cy="12171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1000" dirty="0" err="1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Multi</a:t>
            </a:r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 Repuestos</a:t>
            </a:r>
            <a:b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 Los Llanos C.A.</a:t>
            </a:r>
          </a:p>
        </p:txBody>
      </p:sp>
      <p:sp>
        <p:nvSpPr>
          <p:cNvPr id="52" name="Título 1"/>
          <p:cNvSpPr txBox="1">
            <a:spLocks/>
          </p:cNvSpPr>
          <p:nvPr/>
        </p:nvSpPr>
        <p:spPr>
          <a:xfrm>
            <a:off x="1021316" y="4087621"/>
            <a:ext cx="1478356" cy="12171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Multi Repuestos</a:t>
            </a:r>
            <a:b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 Los Llanos C.A.</a:t>
            </a:r>
          </a:p>
        </p:txBody>
      </p:sp>
      <p:sp>
        <p:nvSpPr>
          <p:cNvPr id="53" name="Título 1"/>
          <p:cNvSpPr txBox="1">
            <a:spLocks/>
          </p:cNvSpPr>
          <p:nvPr/>
        </p:nvSpPr>
        <p:spPr>
          <a:xfrm>
            <a:off x="2873826" y="4005064"/>
            <a:ext cx="1478356" cy="12171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1000" dirty="0" err="1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Multi</a:t>
            </a:r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 Repuestos</a:t>
            </a:r>
            <a:b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 Los Llanos C.A.</a:t>
            </a:r>
          </a:p>
        </p:txBody>
      </p:sp>
      <p:grpSp>
        <p:nvGrpSpPr>
          <p:cNvPr id="55" name="8 Grupo"/>
          <p:cNvGrpSpPr/>
          <p:nvPr/>
        </p:nvGrpSpPr>
        <p:grpSpPr>
          <a:xfrm>
            <a:off x="2392929" y="5920151"/>
            <a:ext cx="7133627" cy="2227181"/>
            <a:chOff x="2386329" y="5920150"/>
            <a:chExt cx="7133627" cy="2227181"/>
          </a:xfrm>
        </p:grpSpPr>
        <p:sp>
          <p:nvSpPr>
            <p:cNvPr id="56" name="22 Documento"/>
            <p:cNvSpPr/>
            <p:nvPr/>
          </p:nvSpPr>
          <p:spPr>
            <a:xfrm rot="10176519">
              <a:off x="2388791" y="5920150"/>
              <a:ext cx="7043294" cy="1982655"/>
            </a:xfrm>
            <a:prstGeom prst="flowChartDocumen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57" name="23 Documento"/>
            <p:cNvSpPr/>
            <p:nvPr/>
          </p:nvSpPr>
          <p:spPr>
            <a:xfrm rot="10192481">
              <a:off x="2400447" y="5954303"/>
              <a:ext cx="7053924" cy="1982655"/>
            </a:xfrm>
            <a:prstGeom prst="flowChartDocument">
              <a:avLst/>
            </a:prstGeom>
            <a:solidFill>
              <a:srgbClr val="FF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62" name="24 Documento"/>
            <p:cNvSpPr/>
            <p:nvPr/>
          </p:nvSpPr>
          <p:spPr>
            <a:xfrm rot="10193874">
              <a:off x="2386329" y="6164676"/>
              <a:ext cx="7133627" cy="1982655"/>
            </a:xfrm>
            <a:prstGeom prst="flowChartDocument">
              <a:avLst/>
            </a:prstGeom>
            <a:gradFill flip="none" rotWithShape="1">
              <a:gsLst>
                <a:gs pos="0">
                  <a:schemeClr val="tx1">
                    <a:lumMod val="75000"/>
                    <a:lumOff val="25000"/>
                    <a:shade val="30000"/>
                    <a:satMod val="115000"/>
                  </a:schemeClr>
                </a:gs>
                <a:gs pos="50000">
                  <a:schemeClr val="tx1">
                    <a:lumMod val="75000"/>
                    <a:lumOff val="25000"/>
                    <a:shade val="67500"/>
                    <a:satMod val="115000"/>
                  </a:schemeClr>
                </a:gs>
                <a:gs pos="100000">
                  <a:schemeClr val="tx1">
                    <a:lumMod val="75000"/>
                    <a:lumOff val="25000"/>
                    <a:shade val="100000"/>
                    <a:satMod val="115000"/>
                  </a:schemeClr>
                </a:gs>
              </a:gsLst>
              <a:lin ang="8100000" scaled="1"/>
              <a:tileRect/>
            </a:gra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</p:grpSp>
      <p:sp>
        <p:nvSpPr>
          <p:cNvPr id="63" name="21 Rectángulo"/>
          <p:cNvSpPr/>
          <p:nvPr/>
        </p:nvSpPr>
        <p:spPr>
          <a:xfrm>
            <a:off x="17482" y="168884"/>
            <a:ext cx="677108" cy="4824536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vert="vert270"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x-none" sz="3200" b="1" spc="50" dirty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NUESTROS PRODUCTOS</a:t>
            </a:r>
            <a:endParaRPr lang="es-ES" sz="3200" b="1" spc="50" dirty="0">
              <a:ln w="11430"/>
              <a:solidFill>
                <a:srgbClr val="FF000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66" name="Documento 6"/>
          <p:cNvSpPr/>
          <p:nvPr/>
        </p:nvSpPr>
        <p:spPr>
          <a:xfrm>
            <a:off x="727196" y="2147121"/>
            <a:ext cx="3931269" cy="764704"/>
          </a:xfrm>
          <a:prstGeom prst="flowChartDocument">
            <a:avLst/>
          </a:prstGeom>
          <a:solidFill>
            <a:schemeClr val="tx2">
              <a:lumMod val="75000"/>
              <a:alpha val="74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VE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TUERCAS</a:t>
            </a:r>
          </a:p>
        </p:txBody>
      </p:sp>
      <p:sp>
        <p:nvSpPr>
          <p:cNvPr id="67" name="Documento 6"/>
          <p:cNvSpPr/>
          <p:nvPr/>
        </p:nvSpPr>
        <p:spPr>
          <a:xfrm>
            <a:off x="4815320" y="4320480"/>
            <a:ext cx="4293185" cy="764704"/>
          </a:xfrm>
          <a:prstGeom prst="flowChartDocument">
            <a:avLst/>
          </a:prstGeom>
          <a:solidFill>
            <a:schemeClr val="tx2">
              <a:lumMod val="75000"/>
              <a:alpha val="74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VE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UÑAS</a:t>
            </a:r>
          </a:p>
        </p:txBody>
      </p:sp>
      <p:cxnSp>
        <p:nvCxnSpPr>
          <p:cNvPr id="28" name="62 Conector recto"/>
          <p:cNvCxnSpPr/>
          <p:nvPr/>
        </p:nvCxnSpPr>
        <p:spPr>
          <a:xfrm>
            <a:off x="3583551" y="44625"/>
            <a:ext cx="0" cy="69985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9" name="63 Conector recto"/>
          <p:cNvCxnSpPr/>
          <p:nvPr/>
        </p:nvCxnSpPr>
        <p:spPr>
          <a:xfrm>
            <a:off x="3511543" y="44624"/>
            <a:ext cx="0" cy="6998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30" name="Picture 13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51154" b="95000" l="12212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367" t="50000" b="7254"/>
          <a:stretch/>
        </p:blipFill>
        <p:spPr bwMode="auto">
          <a:xfrm>
            <a:off x="872453" y="633270"/>
            <a:ext cx="2389487" cy="927049"/>
          </a:xfrm>
          <a:prstGeom prst="round2DiagRect">
            <a:avLst>
              <a:gd name="adj1" fmla="val 10313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14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48 CuadroTexto"/>
          <p:cNvSpPr txBox="1"/>
          <p:nvPr/>
        </p:nvSpPr>
        <p:spPr>
          <a:xfrm>
            <a:off x="3403073" y="1045734"/>
            <a:ext cx="3401175" cy="507831"/>
          </a:xfrm>
          <a:prstGeom prst="rect">
            <a:avLst/>
          </a:prstGeom>
          <a:solidFill>
            <a:srgbClr val="F8F8F8"/>
          </a:solidFill>
          <a:ln cap="rnd" cmpd="dbl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MX" sz="900" u="sng" dirty="0"/>
              <a:t>Descripción</a:t>
            </a:r>
          </a:p>
          <a:p>
            <a:r>
              <a:rPr lang="es-VE" sz="900" b="1" dirty="0"/>
              <a:t>TRIPA </a:t>
            </a:r>
            <a:r>
              <a:rPr lang="x-none" sz="900" b="1" dirty="0"/>
              <a:t> PARA CAUCHO</a:t>
            </a:r>
          </a:p>
          <a:p>
            <a:r>
              <a:rPr lang="x-none" sz="900" dirty="0"/>
              <a:t>Medida: </a:t>
            </a:r>
            <a:r>
              <a:rPr lang="es-VE" sz="900" dirty="0"/>
              <a:t>300.18 </a:t>
            </a:r>
            <a:r>
              <a:rPr lang="x-none" sz="900" dirty="0"/>
              <a:t> /  300-21  /</a:t>
            </a:r>
            <a:r>
              <a:rPr lang="es-VE" sz="900" dirty="0"/>
              <a:t>110.90.16</a:t>
            </a:r>
            <a:r>
              <a:rPr lang="x-none" sz="900" dirty="0"/>
              <a:t> /  410-18 / 410-17 / 410 -16  </a:t>
            </a:r>
          </a:p>
        </p:txBody>
      </p:sp>
      <p:sp>
        <p:nvSpPr>
          <p:cNvPr id="32" name="Título 1"/>
          <p:cNvSpPr txBox="1">
            <a:spLocks/>
          </p:cNvSpPr>
          <p:nvPr/>
        </p:nvSpPr>
        <p:spPr>
          <a:xfrm>
            <a:off x="1443483" y="481133"/>
            <a:ext cx="1478356" cy="12171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Multi Repuestos</a:t>
            </a:r>
            <a:b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 Los Llanos C.A.</a:t>
            </a:r>
          </a:p>
        </p:txBody>
      </p:sp>
      <p:sp>
        <p:nvSpPr>
          <p:cNvPr id="33" name="Documento 6"/>
          <p:cNvSpPr/>
          <p:nvPr/>
        </p:nvSpPr>
        <p:spPr>
          <a:xfrm>
            <a:off x="3672068" y="44624"/>
            <a:ext cx="5480431" cy="764704"/>
          </a:xfrm>
          <a:prstGeom prst="flowChartDocument">
            <a:avLst/>
          </a:prstGeom>
          <a:solidFill>
            <a:schemeClr val="tx2">
              <a:lumMod val="75000"/>
              <a:alpha val="74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VE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TRIPA</a:t>
            </a:r>
          </a:p>
        </p:txBody>
      </p:sp>
    </p:spTree>
    <p:extLst>
      <p:ext uri="{BB962C8B-B14F-4D97-AF65-F5344CB8AC3E}">
        <p14:creationId xmlns:p14="http://schemas.microsoft.com/office/powerpoint/2010/main" val="129187457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49 CuadroTexto"/>
          <p:cNvSpPr txBox="1"/>
          <p:nvPr/>
        </p:nvSpPr>
        <p:spPr>
          <a:xfrm>
            <a:off x="3406714" y="2142387"/>
            <a:ext cx="1711531" cy="507831"/>
          </a:xfrm>
          <a:prstGeom prst="rect">
            <a:avLst/>
          </a:prstGeom>
          <a:solidFill>
            <a:srgbClr val="F8F8F8"/>
          </a:solidFill>
          <a:ln cap="rnd" cmpd="dbl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MX" sz="900" u="sng" dirty="0"/>
              <a:t>Descripción</a:t>
            </a:r>
          </a:p>
          <a:p>
            <a:r>
              <a:rPr lang="es-VE" sz="900" b="1" dirty="0"/>
              <a:t>VARILLA DE FRENOS</a:t>
            </a:r>
            <a:r>
              <a:rPr lang="es-VE" sz="900" dirty="0"/>
              <a:t> </a:t>
            </a:r>
            <a:endParaRPr lang="x-none" sz="900" dirty="0"/>
          </a:p>
          <a:p>
            <a:r>
              <a:rPr lang="x-none" sz="900" dirty="0"/>
              <a:t>medida para </a:t>
            </a:r>
            <a:r>
              <a:rPr lang="es-VE" sz="900" dirty="0"/>
              <a:t>HORSE</a:t>
            </a:r>
            <a:endParaRPr lang="x-none" sz="900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9979" y="859951"/>
            <a:ext cx="1197175" cy="157006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924" y="826498"/>
            <a:ext cx="1891364" cy="141852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4972" y="730865"/>
            <a:ext cx="1655467" cy="1413769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9" name="Imagen 2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190" b="28417"/>
          <a:stretch/>
        </p:blipFill>
        <p:spPr>
          <a:xfrm>
            <a:off x="26717" y="6107910"/>
            <a:ext cx="3160379" cy="806692"/>
          </a:xfrm>
          <a:prstGeom prst="rect">
            <a:avLst/>
          </a:prstGeom>
        </p:spPr>
      </p:pic>
      <p:cxnSp>
        <p:nvCxnSpPr>
          <p:cNvPr id="5" name="4 Conector recto"/>
          <p:cNvCxnSpPr/>
          <p:nvPr/>
        </p:nvCxnSpPr>
        <p:spPr>
          <a:xfrm>
            <a:off x="3583551" y="1"/>
            <a:ext cx="0" cy="69985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" name="5 Conector recto"/>
          <p:cNvCxnSpPr/>
          <p:nvPr/>
        </p:nvCxnSpPr>
        <p:spPr>
          <a:xfrm>
            <a:off x="3511543" y="-1"/>
            <a:ext cx="0" cy="6998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2" name="41 Conector recto"/>
          <p:cNvCxnSpPr/>
          <p:nvPr/>
        </p:nvCxnSpPr>
        <p:spPr>
          <a:xfrm>
            <a:off x="3563888" y="2727013"/>
            <a:ext cx="0" cy="69985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5" name="44 Conector recto"/>
          <p:cNvCxnSpPr/>
          <p:nvPr/>
        </p:nvCxnSpPr>
        <p:spPr>
          <a:xfrm>
            <a:off x="3491880" y="2727012"/>
            <a:ext cx="0" cy="6998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50" name="49 CuadroTexto"/>
          <p:cNvSpPr txBox="1"/>
          <p:nvPr/>
        </p:nvSpPr>
        <p:spPr>
          <a:xfrm>
            <a:off x="1207706" y="2378367"/>
            <a:ext cx="1711531" cy="507831"/>
          </a:xfrm>
          <a:prstGeom prst="rect">
            <a:avLst/>
          </a:prstGeom>
          <a:solidFill>
            <a:srgbClr val="F8F8F8"/>
          </a:solidFill>
          <a:ln cap="rnd" cmpd="dbl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MX" sz="900" u="sng" dirty="0"/>
              <a:t>Descripción</a:t>
            </a:r>
          </a:p>
          <a:p>
            <a:r>
              <a:rPr lang="es-VE" sz="900" b="1" dirty="0"/>
              <a:t>VARILLA DE FRENOS</a:t>
            </a:r>
            <a:r>
              <a:rPr lang="es-VE" sz="900" dirty="0"/>
              <a:t> </a:t>
            </a:r>
            <a:endParaRPr lang="x-none" sz="900" dirty="0"/>
          </a:p>
          <a:p>
            <a:r>
              <a:rPr lang="x-none" sz="900" dirty="0"/>
              <a:t>medida para </a:t>
            </a:r>
            <a:r>
              <a:rPr lang="es-ES" sz="900" dirty="0"/>
              <a:t>LEON</a:t>
            </a:r>
            <a:r>
              <a:rPr lang="x-none" sz="900" dirty="0"/>
              <a:t> </a:t>
            </a:r>
          </a:p>
        </p:txBody>
      </p:sp>
      <p:sp>
        <p:nvSpPr>
          <p:cNvPr id="52" name="51 CuadroTexto"/>
          <p:cNvSpPr txBox="1"/>
          <p:nvPr/>
        </p:nvSpPr>
        <p:spPr>
          <a:xfrm>
            <a:off x="7177178" y="2271238"/>
            <a:ext cx="1711531" cy="507831"/>
          </a:xfrm>
          <a:prstGeom prst="rect">
            <a:avLst/>
          </a:prstGeom>
          <a:solidFill>
            <a:srgbClr val="F8F8F8"/>
          </a:solidFill>
          <a:ln cap="rnd" cmpd="dbl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MX" sz="900" u="sng" dirty="0"/>
              <a:t>Descripción</a:t>
            </a:r>
          </a:p>
          <a:p>
            <a:r>
              <a:rPr lang="es-VE" sz="900" b="1" dirty="0"/>
              <a:t>VARILLA DE FRENOS</a:t>
            </a:r>
            <a:r>
              <a:rPr lang="es-VE" sz="900" dirty="0"/>
              <a:t> </a:t>
            </a:r>
            <a:endParaRPr lang="x-none" sz="900" dirty="0"/>
          </a:p>
          <a:p>
            <a:r>
              <a:rPr lang="x-none" sz="900" dirty="0"/>
              <a:t>medida para B</a:t>
            </a:r>
            <a:r>
              <a:rPr lang="es-VE" sz="900" dirty="0"/>
              <a:t>ERA/CG-150/UM</a:t>
            </a:r>
            <a:r>
              <a:rPr lang="x-none" sz="900" dirty="0"/>
              <a:t> </a:t>
            </a:r>
          </a:p>
        </p:txBody>
      </p:sp>
      <p:pic>
        <p:nvPicPr>
          <p:cNvPr id="54" name="Picture 1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16200000">
            <a:off x="3437226" y="3843695"/>
            <a:ext cx="1667001" cy="1269661"/>
          </a:xfrm>
          <a:prstGeom prst="round2DiagRect">
            <a:avLst>
              <a:gd name="adj1" fmla="val 11720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14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17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817154" y="3732079"/>
            <a:ext cx="1140348" cy="1687484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14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14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28939" y="3405927"/>
            <a:ext cx="1220781" cy="1627709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14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56 CuadroTexto"/>
          <p:cNvSpPr txBox="1"/>
          <p:nvPr/>
        </p:nvSpPr>
        <p:spPr>
          <a:xfrm>
            <a:off x="1396163" y="5185084"/>
            <a:ext cx="1528465" cy="507831"/>
          </a:xfrm>
          <a:prstGeom prst="rect">
            <a:avLst/>
          </a:prstGeom>
          <a:solidFill>
            <a:srgbClr val="F8F8F8"/>
          </a:solidFill>
          <a:ln cap="rnd" cmpd="dbl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MX" sz="900" u="sng" dirty="0"/>
              <a:t>Descripción</a:t>
            </a:r>
          </a:p>
          <a:p>
            <a:r>
              <a:rPr lang="x-none" sz="900" b="1" dirty="0"/>
              <a:t>VALVULA PATA CORTA</a:t>
            </a:r>
          </a:p>
          <a:p>
            <a:r>
              <a:rPr lang="es-VE" sz="900" dirty="0"/>
              <a:t>M</a:t>
            </a:r>
            <a:r>
              <a:rPr lang="x-none" sz="900" dirty="0"/>
              <a:t>edida para HORSE</a:t>
            </a:r>
          </a:p>
        </p:txBody>
      </p:sp>
      <p:sp>
        <p:nvSpPr>
          <p:cNvPr id="59" name="58 CuadroTexto"/>
          <p:cNvSpPr txBox="1"/>
          <p:nvPr/>
        </p:nvSpPr>
        <p:spPr>
          <a:xfrm>
            <a:off x="3454853" y="5419140"/>
            <a:ext cx="1667001" cy="507831"/>
          </a:xfrm>
          <a:prstGeom prst="rect">
            <a:avLst/>
          </a:prstGeom>
          <a:solidFill>
            <a:srgbClr val="F8F8F8"/>
          </a:solidFill>
          <a:ln cap="rnd" cmpd="dbl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MX" sz="900" u="sng" dirty="0"/>
              <a:t>Descripción</a:t>
            </a:r>
          </a:p>
          <a:p>
            <a:r>
              <a:rPr lang="x-none" sz="900" b="1" dirty="0"/>
              <a:t>VALVULA PATA LARGA</a:t>
            </a:r>
          </a:p>
          <a:p>
            <a:r>
              <a:rPr lang="es-VE" sz="900" dirty="0"/>
              <a:t>M</a:t>
            </a:r>
            <a:r>
              <a:rPr lang="x-none" sz="900" dirty="0"/>
              <a:t>edida para CG-150/</a:t>
            </a:r>
            <a:r>
              <a:rPr lang="es-VE" sz="900" dirty="0"/>
              <a:t>BERA</a:t>
            </a:r>
            <a:endParaRPr lang="x-none" sz="900" dirty="0"/>
          </a:p>
        </p:txBody>
      </p:sp>
      <p:sp>
        <p:nvSpPr>
          <p:cNvPr id="61" name="60 CuadroTexto"/>
          <p:cNvSpPr txBox="1"/>
          <p:nvPr/>
        </p:nvSpPr>
        <p:spPr>
          <a:xfrm>
            <a:off x="7236296" y="3739739"/>
            <a:ext cx="1684143" cy="646331"/>
          </a:xfrm>
          <a:prstGeom prst="rect">
            <a:avLst/>
          </a:prstGeom>
          <a:solidFill>
            <a:srgbClr val="F8F8F8"/>
          </a:solidFill>
          <a:ln cap="rnd" cmpd="dbl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MX" sz="900" u="sng" dirty="0"/>
              <a:t>Descripción</a:t>
            </a:r>
          </a:p>
          <a:p>
            <a:r>
              <a:rPr lang="x-none" sz="900" b="1" dirty="0"/>
              <a:t>VALVULA PATA CORTA</a:t>
            </a:r>
          </a:p>
          <a:p>
            <a:r>
              <a:rPr lang="es-VE" sz="900" dirty="0"/>
              <a:t>M</a:t>
            </a:r>
            <a:r>
              <a:rPr lang="x-none" sz="900" dirty="0"/>
              <a:t>edida para MATRIX SCOOTER</a:t>
            </a:r>
          </a:p>
          <a:p>
            <a:endParaRPr lang="es-VE" sz="900" dirty="0"/>
          </a:p>
        </p:txBody>
      </p:sp>
      <p:sp>
        <p:nvSpPr>
          <p:cNvPr id="51" name="Título 1"/>
          <p:cNvSpPr>
            <a:spLocks noGrp="1"/>
          </p:cNvSpPr>
          <p:nvPr>
            <p:ph type="title"/>
          </p:nvPr>
        </p:nvSpPr>
        <p:spPr>
          <a:xfrm>
            <a:off x="7403204" y="851837"/>
            <a:ext cx="1478356" cy="1217105"/>
          </a:xfrm>
        </p:spPr>
        <p:txBody>
          <a:bodyPr>
            <a:normAutofit/>
          </a:bodyPr>
          <a:lstStyle/>
          <a:p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Multi Repuestos</a:t>
            </a:r>
            <a:b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 Los Llanos C.A.</a:t>
            </a:r>
          </a:p>
        </p:txBody>
      </p:sp>
      <p:sp>
        <p:nvSpPr>
          <p:cNvPr id="58" name="Título 1"/>
          <p:cNvSpPr txBox="1">
            <a:spLocks/>
          </p:cNvSpPr>
          <p:nvPr/>
        </p:nvSpPr>
        <p:spPr>
          <a:xfrm>
            <a:off x="1149428" y="980728"/>
            <a:ext cx="1478356" cy="12171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Multi Repuestos</a:t>
            </a:r>
            <a:b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 Los Llanos C.A.</a:t>
            </a:r>
          </a:p>
        </p:txBody>
      </p:sp>
      <p:sp>
        <p:nvSpPr>
          <p:cNvPr id="60" name="Título 1"/>
          <p:cNvSpPr txBox="1">
            <a:spLocks/>
          </p:cNvSpPr>
          <p:nvPr/>
        </p:nvSpPr>
        <p:spPr>
          <a:xfrm>
            <a:off x="1301828" y="3645024"/>
            <a:ext cx="1478356" cy="12171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100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Multi Repuestos</a:t>
            </a:r>
            <a:br>
              <a:rPr lang="es-ES" sz="100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ES" sz="100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 Los Llanos C.A.</a:t>
            </a:r>
            <a:endParaRPr lang="es-ES" sz="1000" dirty="0">
              <a:ln w="3175" cmpd="sng">
                <a:solidFill>
                  <a:schemeClr val="bg1">
                    <a:lumMod val="95000"/>
                  </a:schemeClr>
                </a:solidFill>
                <a:prstDash val="solid"/>
              </a:ln>
              <a:noFill/>
              <a:effectLst>
                <a:outerShdw blurRad="63500" dir="3600000" algn="tl" rotWithShape="0">
                  <a:srgbClr val="000000">
                    <a:alpha val="41000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sp>
        <p:nvSpPr>
          <p:cNvPr id="62" name="Título 1"/>
          <p:cNvSpPr txBox="1">
            <a:spLocks/>
          </p:cNvSpPr>
          <p:nvPr/>
        </p:nvSpPr>
        <p:spPr>
          <a:xfrm>
            <a:off x="3453684" y="3868079"/>
            <a:ext cx="1478356" cy="12171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Multi Repuestos</a:t>
            </a:r>
            <a:b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 Los Llanos C.A.</a:t>
            </a:r>
          </a:p>
        </p:txBody>
      </p:sp>
      <p:sp>
        <p:nvSpPr>
          <p:cNvPr id="63" name="Título 1"/>
          <p:cNvSpPr txBox="1">
            <a:spLocks/>
          </p:cNvSpPr>
          <p:nvPr/>
        </p:nvSpPr>
        <p:spPr>
          <a:xfrm>
            <a:off x="5675884" y="3940087"/>
            <a:ext cx="1478356" cy="12171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Multi Repuestos</a:t>
            </a:r>
            <a:b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 Los Llanos C.A.</a:t>
            </a:r>
          </a:p>
        </p:txBody>
      </p:sp>
      <p:grpSp>
        <p:nvGrpSpPr>
          <p:cNvPr id="47" name="8 Grupo"/>
          <p:cNvGrpSpPr/>
          <p:nvPr/>
        </p:nvGrpSpPr>
        <p:grpSpPr>
          <a:xfrm>
            <a:off x="2392929" y="5920151"/>
            <a:ext cx="7133627" cy="2227181"/>
            <a:chOff x="2386329" y="5920150"/>
            <a:chExt cx="7133627" cy="2227181"/>
          </a:xfrm>
        </p:grpSpPr>
        <p:sp>
          <p:nvSpPr>
            <p:cNvPr id="64" name="22 Documento"/>
            <p:cNvSpPr/>
            <p:nvPr/>
          </p:nvSpPr>
          <p:spPr>
            <a:xfrm rot="10176519">
              <a:off x="2388791" y="5920150"/>
              <a:ext cx="7043294" cy="1982655"/>
            </a:xfrm>
            <a:prstGeom prst="flowChartDocumen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65" name="23 Documento"/>
            <p:cNvSpPr/>
            <p:nvPr/>
          </p:nvSpPr>
          <p:spPr>
            <a:xfrm rot="10192481">
              <a:off x="2400447" y="5954303"/>
              <a:ext cx="7053924" cy="1982655"/>
            </a:xfrm>
            <a:prstGeom prst="flowChartDocument">
              <a:avLst/>
            </a:prstGeom>
            <a:solidFill>
              <a:srgbClr val="FF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66" name="24 Documento"/>
            <p:cNvSpPr/>
            <p:nvPr/>
          </p:nvSpPr>
          <p:spPr>
            <a:xfrm rot="10193874">
              <a:off x="2386329" y="6164676"/>
              <a:ext cx="7133627" cy="1982655"/>
            </a:xfrm>
            <a:prstGeom prst="flowChartDocument">
              <a:avLst/>
            </a:prstGeom>
            <a:gradFill flip="none" rotWithShape="1">
              <a:gsLst>
                <a:gs pos="0">
                  <a:schemeClr val="tx1">
                    <a:lumMod val="75000"/>
                    <a:lumOff val="25000"/>
                    <a:shade val="30000"/>
                    <a:satMod val="115000"/>
                  </a:schemeClr>
                </a:gs>
                <a:gs pos="50000">
                  <a:schemeClr val="tx1">
                    <a:lumMod val="75000"/>
                    <a:lumOff val="25000"/>
                    <a:shade val="67500"/>
                    <a:satMod val="115000"/>
                  </a:schemeClr>
                </a:gs>
                <a:gs pos="100000">
                  <a:schemeClr val="tx1">
                    <a:lumMod val="75000"/>
                    <a:lumOff val="25000"/>
                    <a:shade val="100000"/>
                    <a:satMod val="115000"/>
                  </a:schemeClr>
                </a:gs>
              </a:gsLst>
              <a:lin ang="8100000" scaled="1"/>
              <a:tileRect/>
            </a:gra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</p:grpSp>
      <p:sp>
        <p:nvSpPr>
          <p:cNvPr id="67" name="21 Rectángulo"/>
          <p:cNvSpPr/>
          <p:nvPr/>
        </p:nvSpPr>
        <p:spPr>
          <a:xfrm>
            <a:off x="17482" y="168884"/>
            <a:ext cx="677108" cy="4824536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vert="vert270"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x-none" sz="3200" b="1" spc="50" dirty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NUESTROS PRODUCTOS</a:t>
            </a:r>
            <a:endParaRPr lang="es-ES" sz="3200" b="1" spc="50" dirty="0">
              <a:ln w="11430"/>
              <a:solidFill>
                <a:srgbClr val="FF000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69" name="Documento 6"/>
          <p:cNvSpPr/>
          <p:nvPr/>
        </p:nvSpPr>
        <p:spPr>
          <a:xfrm>
            <a:off x="3642956" y="1091"/>
            <a:ext cx="5480431" cy="764704"/>
          </a:xfrm>
          <a:prstGeom prst="flowChartDocument">
            <a:avLst/>
          </a:prstGeom>
          <a:solidFill>
            <a:schemeClr val="tx2">
              <a:lumMod val="75000"/>
              <a:alpha val="74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VE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VARILLAS</a:t>
            </a:r>
          </a:p>
        </p:txBody>
      </p:sp>
      <p:sp>
        <p:nvSpPr>
          <p:cNvPr id="70" name="Documento 6"/>
          <p:cNvSpPr/>
          <p:nvPr/>
        </p:nvSpPr>
        <p:spPr>
          <a:xfrm>
            <a:off x="3663569" y="2730620"/>
            <a:ext cx="5480431" cy="764704"/>
          </a:xfrm>
          <a:prstGeom prst="flowChartDocument">
            <a:avLst/>
          </a:prstGeom>
          <a:solidFill>
            <a:schemeClr val="tx2">
              <a:lumMod val="75000"/>
              <a:alpha val="74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VE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VALVULAS</a:t>
            </a:r>
          </a:p>
        </p:txBody>
      </p:sp>
      <p:sp>
        <p:nvSpPr>
          <p:cNvPr id="33" name="Título 1"/>
          <p:cNvSpPr txBox="1">
            <a:spLocks/>
          </p:cNvSpPr>
          <p:nvPr/>
        </p:nvSpPr>
        <p:spPr>
          <a:xfrm>
            <a:off x="4424114" y="1116362"/>
            <a:ext cx="1414732" cy="1169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Multi Repuestos</a:t>
            </a:r>
            <a:b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 Los Llanos C.A.</a:t>
            </a:r>
          </a:p>
        </p:txBody>
      </p:sp>
    </p:spTree>
    <p:extLst>
      <p:ext uri="{BB962C8B-B14F-4D97-AF65-F5344CB8AC3E}">
        <p14:creationId xmlns:p14="http://schemas.microsoft.com/office/powerpoint/2010/main" val="37929755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64 CuadroTexto"/>
          <p:cNvSpPr txBox="1"/>
          <p:nvPr/>
        </p:nvSpPr>
        <p:spPr>
          <a:xfrm>
            <a:off x="4516691" y="893050"/>
            <a:ext cx="1639485" cy="646331"/>
          </a:xfrm>
          <a:prstGeom prst="rect">
            <a:avLst/>
          </a:prstGeom>
          <a:solidFill>
            <a:srgbClr val="F8F8F8"/>
          </a:solidFill>
          <a:ln cap="rnd" cmpd="dbl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MX" sz="900" u="sng" dirty="0"/>
              <a:t>Descripción:</a:t>
            </a:r>
          </a:p>
          <a:p>
            <a:r>
              <a:rPr lang="es-VE" sz="900" b="1" dirty="0"/>
              <a:t>BARRA ESTABILIZADORA  </a:t>
            </a:r>
          </a:p>
          <a:p>
            <a:r>
              <a:rPr lang="es-VE" sz="900" dirty="0"/>
              <a:t>Medida: CG-150,BERA,HORSE</a:t>
            </a:r>
            <a:endParaRPr lang="es-MX" sz="900" dirty="0"/>
          </a:p>
          <a:p>
            <a:endParaRPr lang="es-VE" sz="900" dirty="0"/>
          </a:p>
        </p:txBody>
      </p:sp>
      <p:sp>
        <p:nvSpPr>
          <p:cNvPr id="23" name="64 CuadroTexto"/>
          <p:cNvSpPr txBox="1"/>
          <p:nvPr/>
        </p:nvSpPr>
        <p:spPr>
          <a:xfrm>
            <a:off x="5861568" y="1332182"/>
            <a:ext cx="1296757" cy="646331"/>
          </a:xfrm>
          <a:prstGeom prst="rect">
            <a:avLst/>
          </a:prstGeom>
          <a:solidFill>
            <a:srgbClr val="F8F8F8"/>
          </a:solidFill>
          <a:ln cap="rnd" cmpd="dbl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MX" sz="900" u="sng" dirty="0"/>
              <a:t>Descripción:</a:t>
            </a:r>
          </a:p>
          <a:p>
            <a:r>
              <a:rPr lang="es-VE" sz="900" b="1" dirty="0"/>
              <a:t>BARRA DE VOLANTE  </a:t>
            </a:r>
          </a:p>
          <a:p>
            <a:r>
              <a:rPr lang="es-VE" sz="900" dirty="0"/>
              <a:t>Medida: CG-150</a:t>
            </a:r>
            <a:endParaRPr lang="es-MX" sz="900" dirty="0"/>
          </a:p>
          <a:p>
            <a:endParaRPr lang="es-VE" sz="900" dirty="0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7488645" y="187798"/>
            <a:ext cx="1158999" cy="186565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3261136"/>
            <a:ext cx="1391918" cy="1391918"/>
          </a:xfrm>
          <a:prstGeom prst="rect">
            <a:avLst/>
          </a:prstGeom>
        </p:spPr>
      </p:pic>
      <p:pic>
        <p:nvPicPr>
          <p:cNvPr id="50" name="Imagen 4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190" b="28417"/>
          <a:stretch/>
        </p:blipFill>
        <p:spPr>
          <a:xfrm>
            <a:off x="24006" y="6015766"/>
            <a:ext cx="3160379" cy="806692"/>
          </a:xfrm>
          <a:prstGeom prst="rect">
            <a:avLst/>
          </a:prstGeom>
        </p:spPr>
      </p:pic>
      <p:sp>
        <p:nvSpPr>
          <p:cNvPr id="33" name="Documento 6"/>
          <p:cNvSpPr/>
          <p:nvPr/>
        </p:nvSpPr>
        <p:spPr>
          <a:xfrm>
            <a:off x="755576" y="40728"/>
            <a:ext cx="4006918" cy="690210"/>
          </a:xfrm>
          <a:prstGeom prst="flowChartDocument">
            <a:avLst/>
          </a:prstGeom>
          <a:solidFill>
            <a:schemeClr val="tx2">
              <a:lumMod val="75000"/>
              <a:alpha val="74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VE" sz="3200" dirty="0">
                <a:solidFill>
                  <a:schemeClr val="bg1"/>
                </a:solidFill>
              </a:rPr>
              <a:t>BALANCIN-BARRA </a:t>
            </a:r>
          </a:p>
        </p:txBody>
      </p:sp>
      <p:sp>
        <p:nvSpPr>
          <p:cNvPr id="34" name="Documento 6"/>
          <p:cNvSpPr/>
          <p:nvPr/>
        </p:nvSpPr>
        <p:spPr>
          <a:xfrm>
            <a:off x="4344421" y="2585148"/>
            <a:ext cx="4799579" cy="664942"/>
          </a:xfrm>
          <a:prstGeom prst="flowChartDocument">
            <a:avLst/>
          </a:prstGeom>
          <a:solidFill>
            <a:schemeClr val="tx2">
              <a:lumMod val="75000"/>
              <a:alpha val="74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VE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BANDAS DE FRENO</a:t>
            </a:r>
          </a:p>
        </p:txBody>
      </p:sp>
      <p:cxnSp>
        <p:nvCxnSpPr>
          <p:cNvPr id="29" name="28 Conector recto"/>
          <p:cNvCxnSpPr/>
          <p:nvPr/>
        </p:nvCxnSpPr>
        <p:spPr>
          <a:xfrm>
            <a:off x="4805442" y="-13250"/>
            <a:ext cx="0" cy="64807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0" name="29 Conector recto"/>
          <p:cNvCxnSpPr/>
          <p:nvPr/>
        </p:nvCxnSpPr>
        <p:spPr>
          <a:xfrm>
            <a:off x="4864706" y="-13252"/>
            <a:ext cx="0" cy="6480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9" name="38 Conector recto"/>
          <p:cNvCxnSpPr/>
          <p:nvPr/>
        </p:nvCxnSpPr>
        <p:spPr>
          <a:xfrm>
            <a:off x="4292677" y="2532895"/>
            <a:ext cx="0" cy="69985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0" name="39 Conector recto"/>
          <p:cNvCxnSpPr/>
          <p:nvPr/>
        </p:nvCxnSpPr>
        <p:spPr>
          <a:xfrm>
            <a:off x="4220669" y="2532894"/>
            <a:ext cx="0" cy="6998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73" name="72 CuadroTexto"/>
          <p:cNvSpPr txBox="1"/>
          <p:nvPr/>
        </p:nvSpPr>
        <p:spPr>
          <a:xfrm>
            <a:off x="2448882" y="4050695"/>
            <a:ext cx="1317544" cy="507831"/>
          </a:xfrm>
          <a:prstGeom prst="rect">
            <a:avLst/>
          </a:prstGeom>
          <a:solidFill>
            <a:srgbClr val="F8F8F8"/>
          </a:solidFill>
          <a:ln cap="rnd" cmpd="dbl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MX" sz="900" u="sng" dirty="0">
                <a:solidFill>
                  <a:schemeClr val="tx1"/>
                </a:solidFill>
              </a:rPr>
              <a:t>Descripción</a:t>
            </a:r>
          </a:p>
          <a:p>
            <a:r>
              <a:rPr lang="es-VE" sz="900" b="1" dirty="0">
                <a:solidFill>
                  <a:schemeClr val="tx1"/>
                </a:solidFill>
              </a:rPr>
              <a:t>BANDA  DE FRENO</a:t>
            </a:r>
            <a:r>
              <a:rPr lang="es-VE" sz="900" dirty="0">
                <a:solidFill>
                  <a:schemeClr val="tx1"/>
                </a:solidFill>
              </a:rPr>
              <a:t> </a:t>
            </a:r>
          </a:p>
          <a:p>
            <a:r>
              <a:rPr lang="es-VE" sz="900" dirty="0">
                <a:solidFill>
                  <a:schemeClr val="tx1"/>
                </a:solidFill>
              </a:rPr>
              <a:t>Medida  para:  HORSE</a:t>
            </a:r>
          </a:p>
        </p:txBody>
      </p:sp>
      <p:pic>
        <p:nvPicPr>
          <p:cNvPr id="44" name="Picture 1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4172" y="1054971"/>
            <a:ext cx="1807502" cy="593253"/>
          </a:xfrm>
          <a:prstGeom prst="round2DiagRect">
            <a:avLst>
              <a:gd name="adj1" fmla="val 11720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14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" name="64 CuadroTexto"/>
          <p:cNvSpPr txBox="1"/>
          <p:nvPr/>
        </p:nvSpPr>
        <p:spPr>
          <a:xfrm>
            <a:off x="764172" y="1834579"/>
            <a:ext cx="1789877" cy="507831"/>
          </a:xfrm>
          <a:prstGeom prst="rect">
            <a:avLst/>
          </a:prstGeom>
          <a:solidFill>
            <a:srgbClr val="F8F8F8"/>
          </a:solidFill>
          <a:ln cap="rnd" cmpd="dbl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MX" sz="900" u="sng" dirty="0"/>
              <a:t>Descripción:</a:t>
            </a:r>
          </a:p>
          <a:p>
            <a:r>
              <a:rPr lang="es-VE" sz="900" b="1" dirty="0"/>
              <a:t>BALANCÍN </a:t>
            </a:r>
            <a:r>
              <a:rPr lang="es-MX" sz="900" b="1" dirty="0"/>
              <a:t>METÁLICO </a:t>
            </a:r>
            <a:r>
              <a:rPr lang="es-VE" sz="900" b="1" dirty="0"/>
              <a:t>(PAR)  </a:t>
            </a:r>
          </a:p>
          <a:p>
            <a:r>
              <a:rPr lang="es-VE" sz="900" dirty="0"/>
              <a:t>Medida: CG-150</a:t>
            </a:r>
            <a:endParaRPr lang="es-MX" sz="900" dirty="0"/>
          </a:p>
        </p:txBody>
      </p:sp>
      <p:sp>
        <p:nvSpPr>
          <p:cNvPr id="36" name="Título 1"/>
          <p:cNvSpPr txBox="1">
            <a:spLocks/>
          </p:cNvSpPr>
          <p:nvPr/>
        </p:nvSpPr>
        <p:spPr>
          <a:xfrm>
            <a:off x="1044885" y="3652055"/>
            <a:ext cx="1478356" cy="12171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Multi Repuestos</a:t>
            </a:r>
            <a:b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 Los Llanos C.A.</a:t>
            </a:r>
          </a:p>
        </p:txBody>
      </p:sp>
      <p:sp>
        <p:nvSpPr>
          <p:cNvPr id="38" name="Título 1"/>
          <p:cNvSpPr txBox="1">
            <a:spLocks/>
          </p:cNvSpPr>
          <p:nvPr/>
        </p:nvSpPr>
        <p:spPr>
          <a:xfrm>
            <a:off x="902524" y="696162"/>
            <a:ext cx="1478356" cy="12171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Multi Repuestos</a:t>
            </a:r>
            <a:b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 Los Llanos C.A.</a:t>
            </a:r>
          </a:p>
        </p:txBody>
      </p:sp>
      <p:grpSp>
        <p:nvGrpSpPr>
          <p:cNvPr id="42" name="8 Grupo"/>
          <p:cNvGrpSpPr/>
          <p:nvPr/>
        </p:nvGrpSpPr>
        <p:grpSpPr>
          <a:xfrm>
            <a:off x="2392929" y="5920151"/>
            <a:ext cx="7133627" cy="2227181"/>
            <a:chOff x="2386329" y="5920150"/>
            <a:chExt cx="7133627" cy="2227181"/>
          </a:xfrm>
        </p:grpSpPr>
        <p:sp>
          <p:nvSpPr>
            <p:cNvPr id="45" name="22 Documento"/>
            <p:cNvSpPr/>
            <p:nvPr/>
          </p:nvSpPr>
          <p:spPr>
            <a:xfrm rot="10176519">
              <a:off x="2388791" y="5920150"/>
              <a:ext cx="7043294" cy="1982655"/>
            </a:xfrm>
            <a:prstGeom prst="flowChartDocumen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47" name="23 Documento"/>
            <p:cNvSpPr/>
            <p:nvPr/>
          </p:nvSpPr>
          <p:spPr>
            <a:xfrm rot="10192481">
              <a:off x="2400447" y="5954303"/>
              <a:ext cx="7053924" cy="1982655"/>
            </a:xfrm>
            <a:prstGeom prst="flowChartDocument">
              <a:avLst/>
            </a:prstGeom>
            <a:solidFill>
              <a:srgbClr val="FF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48" name="24 Documento"/>
            <p:cNvSpPr/>
            <p:nvPr/>
          </p:nvSpPr>
          <p:spPr>
            <a:xfrm rot="10193874">
              <a:off x="2386329" y="6164676"/>
              <a:ext cx="7133627" cy="1982655"/>
            </a:xfrm>
            <a:prstGeom prst="flowChartDocument">
              <a:avLst/>
            </a:prstGeom>
            <a:gradFill flip="none" rotWithShape="1">
              <a:gsLst>
                <a:gs pos="0">
                  <a:schemeClr val="tx1">
                    <a:lumMod val="75000"/>
                    <a:lumOff val="25000"/>
                    <a:shade val="30000"/>
                    <a:satMod val="115000"/>
                  </a:schemeClr>
                </a:gs>
                <a:gs pos="50000">
                  <a:schemeClr val="tx1">
                    <a:lumMod val="75000"/>
                    <a:lumOff val="25000"/>
                    <a:shade val="67500"/>
                    <a:satMod val="115000"/>
                  </a:schemeClr>
                </a:gs>
                <a:gs pos="100000">
                  <a:schemeClr val="tx1">
                    <a:lumMod val="75000"/>
                    <a:lumOff val="25000"/>
                    <a:shade val="100000"/>
                    <a:satMod val="115000"/>
                  </a:schemeClr>
                </a:gs>
              </a:gsLst>
              <a:lin ang="8100000" scaled="1"/>
              <a:tileRect/>
            </a:gra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</p:grpSp>
      <p:sp>
        <p:nvSpPr>
          <p:cNvPr id="59" name="21 Rectángulo"/>
          <p:cNvSpPr/>
          <p:nvPr/>
        </p:nvSpPr>
        <p:spPr>
          <a:xfrm>
            <a:off x="17482" y="168884"/>
            <a:ext cx="677108" cy="4824536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vert="vert270"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x-none" sz="3200" b="1" spc="50" dirty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NUESTROS PRODUCTOS</a:t>
            </a:r>
            <a:endParaRPr lang="es-ES" sz="3200" b="1" spc="50" dirty="0">
              <a:ln w="11430"/>
              <a:solidFill>
                <a:srgbClr val="FF000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49" name="Título 1"/>
          <p:cNvSpPr txBox="1">
            <a:spLocks/>
          </p:cNvSpPr>
          <p:nvPr/>
        </p:nvSpPr>
        <p:spPr>
          <a:xfrm>
            <a:off x="7324540" y="428165"/>
            <a:ext cx="1478356" cy="12171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Multi Repuestos</a:t>
            </a:r>
            <a:b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 Los Llanos C.A.</a:t>
            </a: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9130" y="3227108"/>
            <a:ext cx="1641593" cy="1364574"/>
          </a:xfrm>
          <a:prstGeom prst="rect">
            <a:avLst/>
          </a:prstGeom>
        </p:spPr>
      </p:pic>
      <p:sp>
        <p:nvSpPr>
          <p:cNvPr id="51" name="72 CuadroTexto"/>
          <p:cNvSpPr txBox="1"/>
          <p:nvPr/>
        </p:nvSpPr>
        <p:spPr>
          <a:xfrm>
            <a:off x="5337494" y="3586426"/>
            <a:ext cx="1531996" cy="646331"/>
          </a:xfrm>
          <a:prstGeom prst="rect">
            <a:avLst/>
          </a:prstGeom>
          <a:solidFill>
            <a:srgbClr val="F8F8F8"/>
          </a:solidFill>
          <a:ln cap="rnd" cmpd="dbl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MX" sz="900" u="sng" dirty="0">
                <a:solidFill>
                  <a:schemeClr val="tx1"/>
                </a:solidFill>
              </a:rPr>
              <a:t>Descripción</a:t>
            </a:r>
          </a:p>
          <a:p>
            <a:r>
              <a:rPr lang="es-VE" sz="900" b="1" dirty="0">
                <a:solidFill>
                  <a:schemeClr val="tx1"/>
                </a:solidFill>
              </a:rPr>
              <a:t>BANDA  DE FRENO</a:t>
            </a:r>
            <a:r>
              <a:rPr lang="es-VE" sz="900" dirty="0">
                <a:solidFill>
                  <a:schemeClr val="tx1"/>
                </a:solidFill>
              </a:rPr>
              <a:t> </a:t>
            </a:r>
          </a:p>
          <a:p>
            <a:r>
              <a:rPr lang="es-VE" sz="900" dirty="0">
                <a:solidFill>
                  <a:schemeClr val="tx1"/>
                </a:solidFill>
              </a:rPr>
              <a:t>Medida  para:</a:t>
            </a:r>
          </a:p>
          <a:p>
            <a:r>
              <a:rPr lang="es-VE" sz="900" dirty="0">
                <a:solidFill>
                  <a:schemeClr val="tx1"/>
                </a:solidFill>
              </a:rPr>
              <a:t>León, Bera, </a:t>
            </a:r>
            <a:r>
              <a:rPr lang="es-VE" sz="900" dirty="0" err="1">
                <a:solidFill>
                  <a:schemeClr val="tx1"/>
                </a:solidFill>
              </a:rPr>
              <a:t>Arsen</a:t>
            </a:r>
            <a:r>
              <a:rPr lang="es-VE" sz="900" dirty="0">
                <a:solidFill>
                  <a:schemeClr val="tx1"/>
                </a:solidFill>
              </a:rPr>
              <a:t>, UM </a:t>
            </a:r>
            <a:r>
              <a:rPr lang="es-VE" sz="900" dirty="0" err="1">
                <a:solidFill>
                  <a:schemeClr val="tx1"/>
                </a:solidFill>
              </a:rPr>
              <a:t>max</a:t>
            </a:r>
            <a:endParaRPr lang="es-VE" sz="900" dirty="0">
              <a:solidFill>
                <a:schemeClr val="tx1"/>
              </a:solidFill>
            </a:endParaRPr>
          </a:p>
        </p:txBody>
      </p:sp>
      <p:sp>
        <p:nvSpPr>
          <p:cNvPr id="52" name="Título 1"/>
          <p:cNvSpPr txBox="1">
            <a:spLocks/>
          </p:cNvSpPr>
          <p:nvPr/>
        </p:nvSpPr>
        <p:spPr>
          <a:xfrm>
            <a:off x="3686714" y="3637432"/>
            <a:ext cx="1478356" cy="12171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Multi Repuestos</a:t>
            </a:r>
            <a:b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 Los Llanos C.A.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51" b="20600"/>
          <a:stretch/>
        </p:blipFill>
        <p:spPr>
          <a:xfrm>
            <a:off x="2902947" y="784768"/>
            <a:ext cx="1489152" cy="1068427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6127811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430" y="2930897"/>
            <a:ext cx="2395927" cy="120015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3"/>
          <a:srcRect t="31363" b="21598"/>
          <a:stretch/>
        </p:blipFill>
        <p:spPr>
          <a:xfrm>
            <a:off x="6766828" y="2688041"/>
            <a:ext cx="2143125" cy="100811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3039" y="486808"/>
            <a:ext cx="1551292" cy="132551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3" name="Imagen 2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190" b="28417"/>
          <a:stretch/>
        </p:blipFill>
        <p:spPr>
          <a:xfrm>
            <a:off x="17482" y="6114678"/>
            <a:ext cx="3160379" cy="806692"/>
          </a:xfrm>
          <a:prstGeom prst="rect">
            <a:avLst/>
          </a:prstGeom>
        </p:spPr>
      </p:pic>
      <p:sp>
        <p:nvSpPr>
          <p:cNvPr id="57" name="56 CuadroTexto"/>
          <p:cNvSpPr txBox="1"/>
          <p:nvPr/>
        </p:nvSpPr>
        <p:spPr>
          <a:xfrm>
            <a:off x="842673" y="4275812"/>
            <a:ext cx="1528465" cy="507831"/>
          </a:xfrm>
          <a:prstGeom prst="rect">
            <a:avLst/>
          </a:prstGeom>
          <a:solidFill>
            <a:srgbClr val="F8F8F8"/>
          </a:solidFill>
          <a:ln cap="rnd" cmpd="dbl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MX" sz="900" u="sng" dirty="0"/>
              <a:t>Descripción</a:t>
            </a:r>
          </a:p>
          <a:p>
            <a:r>
              <a:rPr lang="x-none" sz="900" b="1" dirty="0"/>
              <a:t>V</a:t>
            </a:r>
            <a:r>
              <a:rPr lang="es-VE" sz="900" b="1" dirty="0"/>
              <a:t>OLANTE NEGRO</a:t>
            </a:r>
            <a:endParaRPr lang="x-none" sz="900" b="1" dirty="0"/>
          </a:p>
          <a:p>
            <a:r>
              <a:rPr lang="es-VE" sz="900" dirty="0"/>
              <a:t>M</a:t>
            </a:r>
            <a:r>
              <a:rPr lang="x-none" sz="900" dirty="0"/>
              <a:t>edida para </a:t>
            </a:r>
            <a:r>
              <a:rPr lang="es-VE" sz="900" b="1" dirty="0"/>
              <a:t>BERA</a:t>
            </a:r>
            <a:endParaRPr lang="x-none" sz="900" b="1" dirty="0"/>
          </a:p>
        </p:txBody>
      </p:sp>
      <p:cxnSp>
        <p:nvCxnSpPr>
          <p:cNvPr id="5" name="4 Conector recto"/>
          <p:cNvCxnSpPr/>
          <p:nvPr/>
        </p:nvCxnSpPr>
        <p:spPr>
          <a:xfrm>
            <a:off x="3583551" y="1"/>
            <a:ext cx="0" cy="69985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" name="5 Conector recto"/>
          <p:cNvCxnSpPr/>
          <p:nvPr/>
        </p:nvCxnSpPr>
        <p:spPr>
          <a:xfrm>
            <a:off x="3511543" y="-1"/>
            <a:ext cx="0" cy="6998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2" name="41 Conector recto"/>
          <p:cNvCxnSpPr/>
          <p:nvPr/>
        </p:nvCxnSpPr>
        <p:spPr>
          <a:xfrm>
            <a:off x="3600044" y="1881301"/>
            <a:ext cx="0" cy="69985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5" name="44 Conector recto"/>
          <p:cNvCxnSpPr/>
          <p:nvPr/>
        </p:nvCxnSpPr>
        <p:spPr>
          <a:xfrm>
            <a:off x="3511543" y="1881301"/>
            <a:ext cx="0" cy="6998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50" name="49 CuadroTexto"/>
          <p:cNvSpPr txBox="1"/>
          <p:nvPr/>
        </p:nvSpPr>
        <p:spPr>
          <a:xfrm>
            <a:off x="1304629" y="1981306"/>
            <a:ext cx="1711531" cy="507831"/>
          </a:xfrm>
          <a:prstGeom prst="rect">
            <a:avLst/>
          </a:prstGeom>
          <a:solidFill>
            <a:srgbClr val="F8F8F8"/>
          </a:solidFill>
          <a:ln cap="rnd" cmpd="dbl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MX" sz="900" u="sng" dirty="0"/>
              <a:t>Descripción</a:t>
            </a:r>
          </a:p>
          <a:p>
            <a:r>
              <a:rPr lang="es-VE" sz="900" b="1" dirty="0"/>
              <a:t>VALVULA DE FRENO TRASERA </a:t>
            </a:r>
          </a:p>
          <a:p>
            <a:r>
              <a:rPr lang="x-none" sz="900" dirty="0"/>
              <a:t>medida </a:t>
            </a:r>
            <a:r>
              <a:rPr lang="es-VE" sz="900" dirty="0"/>
              <a:t>UNIVERSAL</a:t>
            </a:r>
            <a:endParaRPr lang="x-none" sz="900" dirty="0"/>
          </a:p>
        </p:txBody>
      </p:sp>
      <p:sp>
        <p:nvSpPr>
          <p:cNvPr id="59" name="58 CuadroTexto"/>
          <p:cNvSpPr txBox="1"/>
          <p:nvPr/>
        </p:nvSpPr>
        <p:spPr>
          <a:xfrm>
            <a:off x="7242952" y="3811718"/>
            <a:ext cx="1667001" cy="646331"/>
          </a:xfrm>
          <a:prstGeom prst="rect">
            <a:avLst/>
          </a:prstGeom>
          <a:solidFill>
            <a:srgbClr val="F8F8F8"/>
          </a:solidFill>
          <a:ln cap="rnd" cmpd="dbl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MX" sz="900" u="sng" dirty="0"/>
              <a:t>Descripción</a:t>
            </a:r>
          </a:p>
          <a:p>
            <a:r>
              <a:rPr lang="es-MX" sz="900" b="1" u="sng" dirty="0"/>
              <a:t>VOLANTE CROMADO</a:t>
            </a:r>
          </a:p>
          <a:p>
            <a:r>
              <a:rPr lang="es-VE" sz="900" dirty="0"/>
              <a:t>M</a:t>
            </a:r>
            <a:r>
              <a:rPr lang="x-none" sz="900" dirty="0"/>
              <a:t>edida para CG-150/</a:t>
            </a:r>
            <a:r>
              <a:rPr lang="es-VE" sz="900" dirty="0"/>
              <a:t>MD HAOJIMG</a:t>
            </a:r>
            <a:endParaRPr lang="x-none" sz="900" dirty="0"/>
          </a:p>
        </p:txBody>
      </p:sp>
      <p:sp>
        <p:nvSpPr>
          <p:cNvPr id="58" name="Título 1"/>
          <p:cNvSpPr txBox="1">
            <a:spLocks/>
          </p:cNvSpPr>
          <p:nvPr/>
        </p:nvSpPr>
        <p:spPr>
          <a:xfrm>
            <a:off x="1354057" y="699852"/>
            <a:ext cx="1478356" cy="12171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Multi Repuestos</a:t>
            </a:r>
            <a:b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 Los Llanos C.A.</a:t>
            </a:r>
          </a:p>
        </p:txBody>
      </p:sp>
      <p:sp>
        <p:nvSpPr>
          <p:cNvPr id="60" name="Título 1"/>
          <p:cNvSpPr txBox="1">
            <a:spLocks/>
          </p:cNvSpPr>
          <p:nvPr/>
        </p:nvSpPr>
        <p:spPr>
          <a:xfrm>
            <a:off x="1286296" y="2898153"/>
            <a:ext cx="1478356" cy="12171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Multi Repuestos</a:t>
            </a:r>
            <a:b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 Los Llanos C.A.</a:t>
            </a:r>
          </a:p>
        </p:txBody>
      </p:sp>
      <p:sp>
        <p:nvSpPr>
          <p:cNvPr id="62" name="Título 1"/>
          <p:cNvSpPr txBox="1">
            <a:spLocks/>
          </p:cNvSpPr>
          <p:nvPr/>
        </p:nvSpPr>
        <p:spPr>
          <a:xfrm>
            <a:off x="6903005" y="2541142"/>
            <a:ext cx="1478356" cy="12171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Multi Repuestos</a:t>
            </a:r>
            <a:b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 Los Llanos C.A.</a:t>
            </a:r>
          </a:p>
        </p:txBody>
      </p:sp>
      <p:grpSp>
        <p:nvGrpSpPr>
          <p:cNvPr id="47" name="8 Grupo"/>
          <p:cNvGrpSpPr/>
          <p:nvPr/>
        </p:nvGrpSpPr>
        <p:grpSpPr>
          <a:xfrm>
            <a:off x="2392929" y="5920151"/>
            <a:ext cx="7133627" cy="2227181"/>
            <a:chOff x="2386329" y="5920150"/>
            <a:chExt cx="7133627" cy="2227181"/>
          </a:xfrm>
        </p:grpSpPr>
        <p:sp>
          <p:nvSpPr>
            <p:cNvPr id="64" name="22 Documento"/>
            <p:cNvSpPr/>
            <p:nvPr/>
          </p:nvSpPr>
          <p:spPr>
            <a:xfrm rot="10176519">
              <a:off x="2388791" y="5920150"/>
              <a:ext cx="7043294" cy="1982655"/>
            </a:xfrm>
            <a:prstGeom prst="flowChartDocumen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65" name="23 Documento"/>
            <p:cNvSpPr/>
            <p:nvPr/>
          </p:nvSpPr>
          <p:spPr>
            <a:xfrm rot="10192481">
              <a:off x="2400447" y="5954303"/>
              <a:ext cx="7053924" cy="1982655"/>
            </a:xfrm>
            <a:prstGeom prst="flowChartDocument">
              <a:avLst/>
            </a:prstGeom>
            <a:solidFill>
              <a:srgbClr val="FF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66" name="24 Documento"/>
            <p:cNvSpPr/>
            <p:nvPr/>
          </p:nvSpPr>
          <p:spPr>
            <a:xfrm rot="10193874">
              <a:off x="2386329" y="6164676"/>
              <a:ext cx="7133627" cy="1982655"/>
            </a:xfrm>
            <a:prstGeom prst="flowChartDocument">
              <a:avLst/>
            </a:prstGeom>
            <a:gradFill flip="none" rotWithShape="1">
              <a:gsLst>
                <a:gs pos="0">
                  <a:schemeClr val="tx1">
                    <a:lumMod val="75000"/>
                    <a:lumOff val="25000"/>
                    <a:shade val="30000"/>
                    <a:satMod val="115000"/>
                  </a:schemeClr>
                </a:gs>
                <a:gs pos="50000">
                  <a:schemeClr val="tx1">
                    <a:lumMod val="75000"/>
                    <a:lumOff val="25000"/>
                    <a:shade val="67500"/>
                    <a:satMod val="115000"/>
                  </a:schemeClr>
                </a:gs>
                <a:gs pos="100000">
                  <a:schemeClr val="tx1">
                    <a:lumMod val="75000"/>
                    <a:lumOff val="25000"/>
                    <a:shade val="100000"/>
                    <a:satMod val="115000"/>
                  </a:schemeClr>
                </a:gs>
              </a:gsLst>
              <a:lin ang="8100000" scaled="1"/>
              <a:tileRect/>
            </a:gra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</p:grpSp>
      <p:sp>
        <p:nvSpPr>
          <p:cNvPr id="67" name="21 Rectángulo"/>
          <p:cNvSpPr/>
          <p:nvPr/>
        </p:nvSpPr>
        <p:spPr>
          <a:xfrm>
            <a:off x="17482" y="168884"/>
            <a:ext cx="677108" cy="4824536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vert="vert270"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x-none" sz="3200" b="1" spc="50" dirty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NUESTROS PRODUCTOS</a:t>
            </a:r>
            <a:endParaRPr lang="es-ES" sz="3200" b="1" spc="50" dirty="0">
              <a:ln w="11430"/>
              <a:solidFill>
                <a:srgbClr val="FF000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69" name="Documento 6"/>
          <p:cNvSpPr/>
          <p:nvPr/>
        </p:nvSpPr>
        <p:spPr>
          <a:xfrm>
            <a:off x="3642956" y="1091"/>
            <a:ext cx="5480431" cy="764704"/>
          </a:xfrm>
          <a:prstGeom prst="flowChartDocument">
            <a:avLst/>
          </a:prstGeom>
          <a:solidFill>
            <a:schemeClr val="tx2">
              <a:lumMod val="75000"/>
              <a:alpha val="74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VE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VALVULA DE FRENO</a:t>
            </a:r>
          </a:p>
        </p:txBody>
      </p:sp>
      <p:sp>
        <p:nvSpPr>
          <p:cNvPr id="70" name="Documento 6"/>
          <p:cNvSpPr/>
          <p:nvPr/>
        </p:nvSpPr>
        <p:spPr>
          <a:xfrm>
            <a:off x="3675627" y="1874848"/>
            <a:ext cx="5480431" cy="764704"/>
          </a:xfrm>
          <a:prstGeom prst="flowChartDocument">
            <a:avLst/>
          </a:prstGeom>
          <a:solidFill>
            <a:schemeClr val="tx2">
              <a:lumMod val="75000"/>
              <a:alpha val="74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VE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VOLANTES </a:t>
            </a: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 rotWithShape="1">
          <a:blip r:embed="rId6"/>
          <a:srcRect t="18294" b="20538"/>
          <a:stretch/>
        </p:blipFill>
        <p:spPr>
          <a:xfrm>
            <a:off x="3907827" y="2924944"/>
            <a:ext cx="2330409" cy="79208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28" name="56 CuadroTexto"/>
          <p:cNvSpPr txBox="1"/>
          <p:nvPr/>
        </p:nvSpPr>
        <p:spPr>
          <a:xfrm>
            <a:off x="4308798" y="4117531"/>
            <a:ext cx="1528465" cy="507831"/>
          </a:xfrm>
          <a:prstGeom prst="rect">
            <a:avLst/>
          </a:prstGeom>
          <a:solidFill>
            <a:srgbClr val="F8F8F8"/>
          </a:solidFill>
          <a:ln cap="rnd" cmpd="dbl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MX" sz="900" u="sng" dirty="0"/>
              <a:t>Descripción</a:t>
            </a:r>
          </a:p>
          <a:p>
            <a:r>
              <a:rPr lang="x-none" sz="900" b="1" dirty="0"/>
              <a:t>V</a:t>
            </a:r>
            <a:r>
              <a:rPr lang="es-VE" sz="900" b="1" dirty="0"/>
              <a:t>OLANTE NEGRO</a:t>
            </a:r>
            <a:endParaRPr lang="x-none" sz="900" b="1" dirty="0"/>
          </a:p>
          <a:p>
            <a:r>
              <a:rPr lang="es-VE" sz="900" dirty="0"/>
              <a:t>M</a:t>
            </a:r>
            <a:r>
              <a:rPr lang="x-none" sz="900" dirty="0"/>
              <a:t>edida para </a:t>
            </a:r>
            <a:r>
              <a:rPr lang="es-VE" sz="900" b="1" dirty="0"/>
              <a:t>BERA</a:t>
            </a:r>
            <a:endParaRPr lang="x-none" sz="900" b="1" dirty="0"/>
          </a:p>
        </p:txBody>
      </p:sp>
      <p:sp>
        <p:nvSpPr>
          <p:cNvPr id="29" name="Título 1"/>
          <p:cNvSpPr txBox="1">
            <a:spLocks/>
          </p:cNvSpPr>
          <p:nvPr/>
        </p:nvSpPr>
        <p:spPr>
          <a:xfrm>
            <a:off x="4354747" y="2773822"/>
            <a:ext cx="1478356" cy="12171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Multi Repuestos</a:t>
            </a:r>
            <a:b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 Los Llanos C.A.</a:t>
            </a:r>
          </a:p>
        </p:txBody>
      </p:sp>
    </p:spTree>
    <p:extLst>
      <p:ext uri="{BB962C8B-B14F-4D97-AF65-F5344CB8AC3E}">
        <p14:creationId xmlns:p14="http://schemas.microsoft.com/office/powerpoint/2010/main" val="26771192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50 CuadroTexto"/>
          <p:cNvSpPr txBox="1"/>
          <p:nvPr/>
        </p:nvSpPr>
        <p:spPr>
          <a:xfrm>
            <a:off x="6041771" y="1906026"/>
            <a:ext cx="1349062" cy="507831"/>
          </a:xfrm>
          <a:prstGeom prst="rect">
            <a:avLst/>
          </a:prstGeom>
          <a:solidFill>
            <a:srgbClr val="F8F8F8"/>
          </a:solidFill>
          <a:ln cap="rnd" cmpd="dbl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MX" sz="900" u="sng" dirty="0"/>
              <a:t>Descripción:</a:t>
            </a:r>
          </a:p>
          <a:p>
            <a:r>
              <a:rPr lang="es-MX" sz="900" b="1" dirty="0"/>
              <a:t>BOMBA DE FRENO</a:t>
            </a:r>
          </a:p>
          <a:p>
            <a:r>
              <a:rPr lang="es-MX" sz="900" dirty="0"/>
              <a:t>Modelo: ARSEN II</a:t>
            </a:r>
            <a:endParaRPr lang="es-VE" sz="900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2"/>
          <a:srcRect t="6679" b="12011"/>
          <a:stretch/>
        </p:blipFill>
        <p:spPr>
          <a:xfrm>
            <a:off x="7124040" y="570637"/>
            <a:ext cx="1828593" cy="90004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4" name="Imagen 3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190" b="28417"/>
          <a:stretch/>
        </p:blipFill>
        <p:spPr>
          <a:xfrm>
            <a:off x="24006" y="6015766"/>
            <a:ext cx="3160379" cy="806692"/>
          </a:xfrm>
          <a:prstGeom prst="rect">
            <a:avLst/>
          </a:prstGeom>
        </p:spPr>
      </p:pic>
      <p:cxnSp>
        <p:nvCxnSpPr>
          <p:cNvPr id="5" name="4 Conector recto"/>
          <p:cNvCxnSpPr/>
          <p:nvPr/>
        </p:nvCxnSpPr>
        <p:spPr>
          <a:xfrm>
            <a:off x="4364685" y="3749"/>
            <a:ext cx="0" cy="57606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" name="5 Conector recto"/>
          <p:cNvCxnSpPr/>
          <p:nvPr/>
        </p:nvCxnSpPr>
        <p:spPr>
          <a:xfrm>
            <a:off x="4281614" y="-5427"/>
            <a:ext cx="10414" cy="5760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41" name="Picture 1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101" b="98423" l="4961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95710" y="176410"/>
            <a:ext cx="985892" cy="1077021"/>
          </a:xfrm>
          <a:prstGeom prst="round2DiagRect">
            <a:avLst>
              <a:gd name="adj1" fmla="val 11720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14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17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532" b="98418" l="4028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75794" y="1012065"/>
            <a:ext cx="846999" cy="91223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14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42 CuadroTexto"/>
          <p:cNvSpPr txBox="1"/>
          <p:nvPr/>
        </p:nvSpPr>
        <p:spPr>
          <a:xfrm>
            <a:off x="2163841" y="220848"/>
            <a:ext cx="1207475" cy="646331"/>
          </a:xfrm>
          <a:prstGeom prst="rect">
            <a:avLst/>
          </a:prstGeom>
          <a:solidFill>
            <a:srgbClr val="F8F8F8"/>
          </a:solidFill>
          <a:ln cap="rnd" cmpd="dbl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MX" sz="900" u="sng" dirty="0"/>
              <a:t>Descripción:</a:t>
            </a:r>
          </a:p>
          <a:p>
            <a:r>
              <a:rPr lang="es-VE" sz="900" b="1" dirty="0"/>
              <a:t>BOMBA DE ACEITE</a:t>
            </a:r>
            <a:r>
              <a:rPr lang="es-VE" sz="900" dirty="0"/>
              <a:t> </a:t>
            </a:r>
          </a:p>
          <a:p>
            <a:r>
              <a:rPr lang="es-VE" sz="900" dirty="0"/>
              <a:t>Modelo para  CG-150, BERA </a:t>
            </a:r>
          </a:p>
        </p:txBody>
      </p:sp>
      <p:cxnSp>
        <p:nvCxnSpPr>
          <p:cNvPr id="40" name="39 Conector recto"/>
          <p:cNvCxnSpPr/>
          <p:nvPr/>
        </p:nvCxnSpPr>
        <p:spPr>
          <a:xfrm>
            <a:off x="4364685" y="2421360"/>
            <a:ext cx="0" cy="59267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5" name="44 Conector recto"/>
          <p:cNvCxnSpPr/>
          <p:nvPr/>
        </p:nvCxnSpPr>
        <p:spPr>
          <a:xfrm>
            <a:off x="4292677" y="2421359"/>
            <a:ext cx="0" cy="5926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48" name="Picture 13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498957" y="3263301"/>
            <a:ext cx="1438751" cy="107906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7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213" t="-3821" r="3213" b="1531"/>
          <a:stretch/>
        </p:blipFill>
        <p:spPr bwMode="auto">
          <a:xfrm>
            <a:off x="852428" y="3032213"/>
            <a:ext cx="1383831" cy="146203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50 CuadroTexto"/>
          <p:cNvSpPr txBox="1"/>
          <p:nvPr/>
        </p:nvSpPr>
        <p:spPr>
          <a:xfrm>
            <a:off x="942158" y="4485530"/>
            <a:ext cx="1837737" cy="507831"/>
          </a:xfrm>
          <a:prstGeom prst="rect">
            <a:avLst/>
          </a:prstGeom>
          <a:solidFill>
            <a:srgbClr val="F8F8F8"/>
          </a:solidFill>
          <a:ln cap="rnd" cmpd="dbl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MX" sz="900" u="sng" dirty="0"/>
              <a:t>Descripción:</a:t>
            </a:r>
          </a:p>
          <a:p>
            <a:r>
              <a:rPr lang="es-MX" sz="900" b="1" dirty="0"/>
              <a:t>HALÓGENO</a:t>
            </a:r>
          </a:p>
          <a:p>
            <a:r>
              <a:rPr lang="es-MX" sz="900" dirty="0"/>
              <a:t>Medida Universal</a:t>
            </a:r>
          </a:p>
        </p:txBody>
      </p:sp>
      <p:sp>
        <p:nvSpPr>
          <p:cNvPr id="52" name="51 CuadroTexto"/>
          <p:cNvSpPr txBox="1"/>
          <p:nvPr/>
        </p:nvSpPr>
        <p:spPr>
          <a:xfrm>
            <a:off x="2538632" y="4394244"/>
            <a:ext cx="1768257" cy="507831"/>
          </a:xfrm>
          <a:prstGeom prst="rect">
            <a:avLst/>
          </a:prstGeom>
          <a:solidFill>
            <a:srgbClr val="F8F8F8"/>
          </a:solidFill>
          <a:ln cap="rnd" cmpd="dbl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MX" sz="900" u="sng" dirty="0"/>
              <a:t>Descripción:</a:t>
            </a:r>
          </a:p>
          <a:p>
            <a:r>
              <a:rPr lang="es-MX" sz="900" b="1" dirty="0"/>
              <a:t>STOP TRASERO INCANDESCENTE </a:t>
            </a:r>
          </a:p>
          <a:p>
            <a:r>
              <a:rPr lang="es-MX" sz="900" dirty="0"/>
              <a:t>Medida: Universal</a:t>
            </a:r>
          </a:p>
        </p:txBody>
      </p:sp>
      <p:pic>
        <p:nvPicPr>
          <p:cNvPr id="53" name="Picture 13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1310" t="50000" r="12559" b="4585"/>
          <a:stretch/>
        </p:blipFill>
        <p:spPr bwMode="auto">
          <a:xfrm>
            <a:off x="1078584" y="5153989"/>
            <a:ext cx="1118855" cy="863437"/>
          </a:xfrm>
          <a:prstGeom prst="round2DiagRect">
            <a:avLst>
              <a:gd name="adj1" fmla="val 21662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14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53 CuadroTexto"/>
          <p:cNvSpPr txBox="1"/>
          <p:nvPr/>
        </p:nvSpPr>
        <p:spPr>
          <a:xfrm>
            <a:off x="2313981" y="5579506"/>
            <a:ext cx="1284374" cy="507831"/>
          </a:xfrm>
          <a:prstGeom prst="rect">
            <a:avLst/>
          </a:prstGeom>
          <a:solidFill>
            <a:srgbClr val="F8F8F8"/>
          </a:solidFill>
          <a:ln cap="rnd" cmpd="dbl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MX" sz="900" u="sng" dirty="0"/>
              <a:t>Descripción:</a:t>
            </a:r>
          </a:p>
          <a:p>
            <a:r>
              <a:rPr lang="es-MX" sz="900" b="1" dirty="0"/>
              <a:t> CRUCE</a:t>
            </a:r>
          </a:p>
          <a:p>
            <a:r>
              <a:rPr lang="es-MX" sz="900" dirty="0"/>
              <a:t>Medida: Universal</a:t>
            </a:r>
            <a:endParaRPr lang="es-VE" sz="900" dirty="0"/>
          </a:p>
        </p:txBody>
      </p:sp>
      <p:sp>
        <p:nvSpPr>
          <p:cNvPr id="44" name="42 CuadroTexto"/>
          <p:cNvSpPr txBox="1"/>
          <p:nvPr/>
        </p:nvSpPr>
        <p:spPr>
          <a:xfrm>
            <a:off x="3877588" y="1871654"/>
            <a:ext cx="1786864" cy="507831"/>
          </a:xfrm>
          <a:prstGeom prst="rect">
            <a:avLst/>
          </a:prstGeom>
          <a:solidFill>
            <a:srgbClr val="F8F8F8"/>
          </a:solidFill>
          <a:ln cap="rnd" cmpd="dbl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MX" sz="900" u="sng" dirty="0">
                <a:solidFill>
                  <a:schemeClr val="tx1"/>
                </a:solidFill>
              </a:rPr>
              <a:t>Descripción:</a:t>
            </a:r>
          </a:p>
          <a:p>
            <a:r>
              <a:rPr lang="es-VE" sz="900" b="1" dirty="0">
                <a:solidFill>
                  <a:schemeClr val="tx1"/>
                </a:solidFill>
              </a:rPr>
              <a:t>BOMBA DE AIRE</a:t>
            </a:r>
            <a:r>
              <a:rPr lang="es-VE" sz="900" dirty="0">
                <a:solidFill>
                  <a:schemeClr val="tx1"/>
                </a:solidFill>
              </a:rPr>
              <a:t> </a:t>
            </a:r>
          </a:p>
          <a:p>
            <a:r>
              <a:rPr lang="es-VE" sz="900" dirty="0">
                <a:solidFill>
                  <a:schemeClr val="tx1"/>
                </a:solidFill>
              </a:rPr>
              <a:t>Modelo para Moto Y Bicicleta</a:t>
            </a:r>
          </a:p>
        </p:txBody>
      </p:sp>
      <p:sp>
        <p:nvSpPr>
          <p:cNvPr id="56" name="Título 1"/>
          <p:cNvSpPr txBox="1">
            <a:spLocks/>
          </p:cNvSpPr>
          <p:nvPr/>
        </p:nvSpPr>
        <p:spPr>
          <a:xfrm>
            <a:off x="899592" y="260648"/>
            <a:ext cx="1478356" cy="12171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Multi Repuestos</a:t>
            </a:r>
            <a:b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 Los Llanos C.A.</a:t>
            </a:r>
          </a:p>
        </p:txBody>
      </p:sp>
      <p:sp>
        <p:nvSpPr>
          <p:cNvPr id="58" name="Título 1"/>
          <p:cNvSpPr txBox="1">
            <a:spLocks/>
          </p:cNvSpPr>
          <p:nvPr/>
        </p:nvSpPr>
        <p:spPr>
          <a:xfrm>
            <a:off x="2459606" y="3277141"/>
            <a:ext cx="1478356" cy="12171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Multi Repuestos</a:t>
            </a:r>
            <a:b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 Los Llanos C.A.</a:t>
            </a:r>
          </a:p>
        </p:txBody>
      </p:sp>
      <p:sp>
        <p:nvSpPr>
          <p:cNvPr id="59" name="Título 1"/>
          <p:cNvSpPr txBox="1">
            <a:spLocks/>
          </p:cNvSpPr>
          <p:nvPr/>
        </p:nvSpPr>
        <p:spPr>
          <a:xfrm>
            <a:off x="795988" y="5217460"/>
            <a:ext cx="1478356" cy="12171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7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Multi Repuestos</a:t>
            </a:r>
            <a:br>
              <a:rPr lang="es-ES" sz="7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ES" sz="7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 Los Llanos C.A.</a:t>
            </a:r>
          </a:p>
        </p:txBody>
      </p:sp>
      <p:pic>
        <p:nvPicPr>
          <p:cNvPr id="61" name="Picture 17"/>
          <p:cNvPicPr>
            <a:picLocks noChangeAspect="1" noChangeArrowheads="1"/>
          </p:cNvPicPr>
          <p:nvPr/>
        </p:nvPicPr>
        <p:blipFill rotWithShape="1"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415" b="91900" l="9751" r="89796"/>
                    </a14:imgEffect>
                    <a14:imgEffect>
                      <a14:sharpenSoften amount="-50000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0527"/>
          <a:stretch/>
        </p:blipFill>
        <p:spPr bwMode="auto">
          <a:xfrm rot="21446734">
            <a:off x="3089705" y="-15918"/>
            <a:ext cx="1269914" cy="26651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Título 1"/>
          <p:cNvSpPr txBox="1">
            <a:spLocks/>
          </p:cNvSpPr>
          <p:nvPr/>
        </p:nvSpPr>
        <p:spPr>
          <a:xfrm rot="5400000">
            <a:off x="2991599" y="1009110"/>
            <a:ext cx="1478356" cy="12171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Multi Repuestos</a:t>
            </a:r>
            <a:b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 Los Llanos C.A.</a:t>
            </a:r>
          </a:p>
        </p:txBody>
      </p:sp>
      <p:sp>
        <p:nvSpPr>
          <p:cNvPr id="60" name="Título 1"/>
          <p:cNvSpPr txBox="1">
            <a:spLocks/>
          </p:cNvSpPr>
          <p:nvPr/>
        </p:nvSpPr>
        <p:spPr>
          <a:xfrm rot="16200000">
            <a:off x="632056" y="3012226"/>
            <a:ext cx="1734439" cy="15347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Multi Repuestos</a:t>
            </a:r>
            <a:b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 Los Llanos C.A.</a:t>
            </a:r>
          </a:p>
        </p:txBody>
      </p:sp>
      <p:sp>
        <p:nvSpPr>
          <p:cNvPr id="63" name="Documento 6"/>
          <p:cNvSpPr/>
          <p:nvPr/>
        </p:nvSpPr>
        <p:spPr>
          <a:xfrm>
            <a:off x="4427984" y="5427"/>
            <a:ext cx="4711198" cy="552851"/>
          </a:xfrm>
          <a:prstGeom prst="flowChartDocument">
            <a:avLst/>
          </a:prstGeom>
          <a:solidFill>
            <a:schemeClr val="tx2">
              <a:lumMod val="75000"/>
              <a:alpha val="74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VE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BOMBA</a:t>
            </a:r>
          </a:p>
        </p:txBody>
      </p:sp>
      <p:sp>
        <p:nvSpPr>
          <p:cNvPr id="64" name="Documento 6"/>
          <p:cNvSpPr/>
          <p:nvPr/>
        </p:nvSpPr>
        <p:spPr>
          <a:xfrm>
            <a:off x="4427984" y="2421360"/>
            <a:ext cx="4699618" cy="647600"/>
          </a:xfrm>
          <a:prstGeom prst="flowChartDocument">
            <a:avLst/>
          </a:prstGeom>
          <a:solidFill>
            <a:schemeClr val="tx2">
              <a:lumMod val="75000"/>
              <a:alpha val="74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VE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BOMBILLOS</a:t>
            </a:r>
          </a:p>
        </p:txBody>
      </p:sp>
      <p:grpSp>
        <p:nvGrpSpPr>
          <p:cNvPr id="65" name="8 Grupo"/>
          <p:cNvGrpSpPr/>
          <p:nvPr/>
        </p:nvGrpSpPr>
        <p:grpSpPr>
          <a:xfrm>
            <a:off x="2392929" y="5920151"/>
            <a:ext cx="7133627" cy="2227181"/>
            <a:chOff x="2386329" y="5920150"/>
            <a:chExt cx="7133627" cy="2227181"/>
          </a:xfrm>
        </p:grpSpPr>
        <p:sp>
          <p:nvSpPr>
            <p:cNvPr id="66" name="22 Documento"/>
            <p:cNvSpPr/>
            <p:nvPr/>
          </p:nvSpPr>
          <p:spPr>
            <a:xfrm rot="10176519">
              <a:off x="2388791" y="5920150"/>
              <a:ext cx="7043294" cy="1982655"/>
            </a:xfrm>
            <a:prstGeom prst="flowChartDocumen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67" name="23 Documento"/>
            <p:cNvSpPr/>
            <p:nvPr/>
          </p:nvSpPr>
          <p:spPr>
            <a:xfrm rot="10192481">
              <a:off x="2400447" y="5954303"/>
              <a:ext cx="7053924" cy="1982655"/>
            </a:xfrm>
            <a:prstGeom prst="flowChartDocument">
              <a:avLst/>
            </a:prstGeom>
            <a:solidFill>
              <a:srgbClr val="FF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68" name="24 Documento"/>
            <p:cNvSpPr/>
            <p:nvPr/>
          </p:nvSpPr>
          <p:spPr>
            <a:xfrm rot="10193874">
              <a:off x="2386329" y="6164676"/>
              <a:ext cx="7133627" cy="1982655"/>
            </a:xfrm>
            <a:prstGeom prst="flowChartDocument">
              <a:avLst/>
            </a:prstGeom>
            <a:gradFill flip="none" rotWithShape="1">
              <a:gsLst>
                <a:gs pos="0">
                  <a:schemeClr val="tx1">
                    <a:lumMod val="75000"/>
                    <a:lumOff val="25000"/>
                    <a:shade val="30000"/>
                    <a:satMod val="115000"/>
                  </a:schemeClr>
                </a:gs>
                <a:gs pos="50000">
                  <a:schemeClr val="tx1">
                    <a:lumMod val="75000"/>
                    <a:lumOff val="25000"/>
                    <a:shade val="67500"/>
                    <a:satMod val="115000"/>
                  </a:schemeClr>
                </a:gs>
                <a:gs pos="100000">
                  <a:schemeClr val="tx1">
                    <a:lumMod val="75000"/>
                    <a:lumOff val="25000"/>
                    <a:shade val="100000"/>
                    <a:satMod val="115000"/>
                  </a:schemeClr>
                </a:gs>
              </a:gsLst>
              <a:lin ang="8100000" scaled="1"/>
              <a:tileRect/>
            </a:gra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</p:grpSp>
      <p:sp>
        <p:nvSpPr>
          <p:cNvPr id="71" name="21 Rectángulo"/>
          <p:cNvSpPr/>
          <p:nvPr/>
        </p:nvSpPr>
        <p:spPr>
          <a:xfrm>
            <a:off x="17482" y="168884"/>
            <a:ext cx="677108" cy="4824536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vert="vert270"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x-none" sz="3200" b="1" spc="50" dirty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NUESTROS PRODUCTOS</a:t>
            </a:r>
            <a:endParaRPr lang="es-ES" sz="3200" b="1" spc="50" dirty="0">
              <a:ln w="11430"/>
              <a:solidFill>
                <a:srgbClr val="FF000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pic>
        <p:nvPicPr>
          <p:cNvPr id="35" name="Imagen 34"/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54" t="31140" r="31164" b="38141"/>
          <a:stretch/>
        </p:blipFill>
        <p:spPr>
          <a:xfrm>
            <a:off x="3417262" y="5085181"/>
            <a:ext cx="1353758" cy="105292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6" name="Imagen 35"/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74" t="23098" r="25575" b="37406"/>
          <a:stretch/>
        </p:blipFill>
        <p:spPr>
          <a:xfrm>
            <a:off x="4300139" y="3144618"/>
            <a:ext cx="1488402" cy="121778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7" name="Imagen 36"/>
          <p:cNvPicPr>
            <a:picLocks noChangeAspect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7" t="25057" b="25409"/>
          <a:stretch/>
        </p:blipFill>
        <p:spPr>
          <a:xfrm>
            <a:off x="5926096" y="3206896"/>
            <a:ext cx="1925293" cy="120680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8" name="Título 1"/>
          <p:cNvSpPr txBox="1">
            <a:spLocks/>
          </p:cNvSpPr>
          <p:nvPr/>
        </p:nvSpPr>
        <p:spPr>
          <a:xfrm>
            <a:off x="1475656" y="1196752"/>
            <a:ext cx="1478356" cy="12171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Multi Repuestos</a:t>
            </a:r>
            <a:b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 Los Llanos C.A.</a:t>
            </a:r>
          </a:p>
        </p:txBody>
      </p:sp>
      <p:sp>
        <p:nvSpPr>
          <p:cNvPr id="39" name="Título 1"/>
          <p:cNvSpPr txBox="1">
            <a:spLocks/>
          </p:cNvSpPr>
          <p:nvPr/>
        </p:nvSpPr>
        <p:spPr>
          <a:xfrm>
            <a:off x="4310185" y="3313544"/>
            <a:ext cx="1478356" cy="12171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Multi Repuestos</a:t>
            </a:r>
            <a:b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 Los Llanos C.A.</a:t>
            </a:r>
          </a:p>
        </p:txBody>
      </p:sp>
      <p:sp>
        <p:nvSpPr>
          <p:cNvPr id="46" name="Título 1"/>
          <p:cNvSpPr txBox="1">
            <a:spLocks/>
          </p:cNvSpPr>
          <p:nvPr/>
        </p:nvSpPr>
        <p:spPr>
          <a:xfrm>
            <a:off x="7415145" y="371892"/>
            <a:ext cx="1478356" cy="12171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Multi Repuestos</a:t>
            </a:r>
            <a:b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 Los Llanos CA.</a:t>
            </a:r>
          </a:p>
        </p:txBody>
      </p:sp>
      <p:sp>
        <p:nvSpPr>
          <p:cNvPr id="47" name="50 CuadroTexto"/>
          <p:cNvSpPr txBox="1"/>
          <p:nvPr/>
        </p:nvSpPr>
        <p:spPr>
          <a:xfrm>
            <a:off x="6173301" y="4394244"/>
            <a:ext cx="1797873" cy="507831"/>
          </a:xfrm>
          <a:prstGeom prst="rect">
            <a:avLst/>
          </a:prstGeom>
          <a:solidFill>
            <a:srgbClr val="F8F8F8"/>
          </a:solidFill>
          <a:ln cap="rnd" cmpd="dbl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MX" sz="900" u="sng" dirty="0"/>
              <a:t>Descripción:</a:t>
            </a:r>
          </a:p>
          <a:p>
            <a:r>
              <a:rPr lang="es-MX" sz="900" b="1" dirty="0"/>
              <a:t>BOMBILLO H4 </a:t>
            </a:r>
          </a:p>
          <a:p>
            <a:r>
              <a:rPr lang="es-MX" sz="900" dirty="0"/>
              <a:t>Modelo: Universal</a:t>
            </a:r>
            <a:endParaRPr lang="es-VE" sz="900" dirty="0"/>
          </a:p>
        </p:txBody>
      </p:sp>
      <p:sp>
        <p:nvSpPr>
          <p:cNvPr id="55" name="50 CuadroTexto"/>
          <p:cNvSpPr txBox="1"/>
          <p:nvPr/>
        </p:nvSpPr>
        <p:spPr>
          <a:xfrm>
            <a:off x="4406290" y="4345755"/>
            <a:ext cx="1797873" cy="507831"/>
          </a:xfrm>
          <a:prstGeom prst="rect">
            <a:avLst/>
          </a:prstGeom>
          <a:solidFill>
            <a:srgbClr val="F8F8F8"/>
          </a:solidFill>
          <a:ln cap="rnd" cmpd="dbl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MX" sz="900" u="sng" dirty="0"/>
              <a:t>Descripción:</a:t>
            </a:r>
          </a:p>
          <a:p>
            <a:r>
              <a:rPr lang="es-MX" sz="900" b="1" dirty="0"/>
              <a:t>STOP 2 CONTACTOS LED</a:t>
            </a:r>
          </a:p>
          <a:p>
            <a:r>
              <a:rPr lang="es-MX" sz="900" dirty="0"/>
              <a:t>Modelo: Universal</a:t>
            </a:r>
            <a:endParaRPr lang="es-VE" sz="900" dirty="0"/>
          </a:p>
        </p:txBody>
      </p:sp>
      <p:sp>
        <p:nvSpPr>
          <p:cNvPr id="69" name="50 CuadroTexto"/>
          <p:cNvSpPr txBox="1"/>
          <p:nvPr/>
        </p:nvSpPr>
        <p:spPr>
          <a:xfrm>
            <a:off x="4682193" y="5484371"/>
            <a:ext cx="1107166" cy="507831"/>
          </a:xfrm>
          <a:prstGeom prst="rect">
            <a:avLst/>
          </a:prstGeom>
          <a:solidFill>
            <a:srgbClr val="F8F8F8"/>
          </a:solidFill>
          <a:ln cap="rnd" cmpd="dbl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MX" sz="900" u="sng" dirty="0"/>
              <a:t>Descripción:</a:t>
            </a:r>
          </a:p>
          <a:p>
            <a:r>
              <a:rPr lang="es-MX" sz="900" b="1" dirty="0"/>
              <a:t>CRUCE LED </a:t>
            </a:r>
          </a:p>
          <a:p>
            <a:r>
              <a:rPr lang="es-MX" sz="900" dirty="0"/>
              <a:t>Modelo: Universal</a:t>
            </a:r>
            <a:endParaRPr lang="es-VE" sz="900" dirty="0"/>
          </a:p>
        </p:txBody>
      </p:sp>
      <p:sp>
        <p:nvSpPr>
          <p:cNvPr id="72" name="50 CuadroTexto"/>
          <p:cNvSpPr txBox="1"/>
          <p:nvPr/>
        </p:nvSpPr>
        <p:spPr>
          <a:xfrm>
            <a:off x="7479792" y="1620202"/>
            <a:ext cx="1349062" cy="507831"/>
          </a:xfrm>
          <a:prstGeom prst="rect">
            <a:avLst/>
          </a:prstGeom>
          <a:solidFill>
            <a:srgbClr val="F8F8F8"/>
          </a:solidFill>
          <a:ln cap="rnd" cmpd="dbl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MX" sz="900" u="sng" dirty="0"/>
              <a:t>Descripción:</a:t>
            </a:r>
          </a:p>
          <a:p>
            <a:r>
              <a:rPr lang="es-MX" sz="900" b="1" dirty="0"/>
              <a:t>BOMBA DE FRENO</a:t>
            </a:r>
          </a:p>
          <a:p>
            <a:r>
              <a:rPr lang="es-MX" sz="900" dirty="0"/>
              <a:t>Modelo: Universal</a:t>
            </a:r>
            <a:endParaRPr lang="es-VE" sz="900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50" t="22700" r="5900" b="22701"/>
          <a:stretch/>
        </p:blipFill>
        <p:spPr>
          <a:xfrm>
            <a:off x="5059147" y="626268"/>
            <a:ext cx="1548680" cy="116548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57" name="Título 1"/>
          <p:cNvSpPr txBox="1">
            <a:spLocks/>
          </p:cNvSpPr>
          <p:nvPr/>
        </p:nvSpPr>
        <p:spPr>
          <a:xfrm>
            <a:off x="5099346" y="558278"/>
            <a:ext cx="1478356" cy="12171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Multi Repuestos</a:t>
            </a:r>
            <a:b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 Los Llanos CA.</a:t>
            </a:r>
          </a:p>
        </p:txBody>
      </p:sp>
    </p:spTree>
    <p:extLst>
      <p:ext uri="{BB962C8B-B14F-4D97-AF65-F5344CB8AC3E}">
        <p14:creationId xmlns:p14="http://schemas.microsoft.com/office/powerpoint/2010/main" val="16832596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66" t="24591" r="24267" b="19040"/>
          <a:stretch/>
        </p:blipFill>
        <p:spPr>
          <a:xfrm>
            <a:off x="1336763" y="3663095"/>
            <a:ext cx="1154800" cy="129614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37" t="23928" r="26436" b="12181"/>
          <a:stretch/>
        </p:blipFill>
        <p:spPr>
          <a:xfrm>
            <a:off x="3123729" y="3633363"/>
            <a:ext cx="1525099" cy="1242599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1" t="17216" r="3141" b="20695"/>
          <a:stretch/>
        </p:blipFill>
        <p:spPr>
          <a:xfrm>
            <a:off x="5788541" y="884043"/>
            <a:ext cx="2247440" cy="152675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57" t="9638" r="10866" b="30582"/>
          <a:stretch/>
        </p:blipFill>
        <p:spPr>
          <a:xfrm>
            <a:off x="3397392" y="884043"/>
            <a:ext cx="1907834" cy="1640797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36" t="12708" r="26048" b="11049"/>
          <a:stretch/>
        </p:blipFill>
        <p:spPr>
          <a:xfrm>
            <a:off x="1275543" y="896921"/>
            <a:ext cx="1577492" cy="172819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4" name="Imagen 33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190" b="28417"/>
          <a:stretch/>
        </p:blipFill>
        <p:spPr>
          <a:xfrm>
            <a:off x="24006" y="6015766"/>
            <a:ext cx="3160379" cy="806692"/>
          </a:xfrm>
          <a:prstGeom prst="rect">
            <a:avLst/>
          </a:prstGeom>
        </p:spPr>
      </p:pic>
      <p:cxnSp>
        <p:nvCxnSpPr>
          <p:cNvPr id="40" name="39 Conector recto"/>
          <p:cNvCxnSpPr/>
          <p:nvPr/>
        </p:nvCxnSpPr>
        <p:spPr>
          <a:xfrm>
            <a:off x="4381083" y="0"/>
            <a:ext cx="0" cy="59267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5" name="44 Conector recto"/>
          <p:cNvCxnSpPr/>
          <p:nvPr/>
        </p:nvCxnSpPr>
        <p:spPr>
          <a:xfrm>
            <a:off x="4309075" y="-1"/>
            <a:ext cx="0" cy="5926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51" name="50 CuadroTexto"/>
          <p:cNvSpPr txBox="1"/>
          <p:nvPr/>
        </p:nvSpPr>
        <p:spPr>
          <a:xfrm>
            <a:off x="3374605" y="2810291"/>
            <a:ext cx="1837737" cy="507831"/>
          </a:xfrm>
          <a:prstGeom prst="rect">
            <a:avLst/>
          </a:prstGeom>
          <a:solidFill>
            <a:srgbClr val="F8F8F8"/>
          </a:solidFill>
          <a:ln cap="rnd" cmpd="dbl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MX" sz="900" u="sng" dirty="0"/>
              <a:t>Descripción:</a:t>
            </a:r>
          </a:p>
          <a:p>
            <a:r>
              <a:rPr lang="es-MX" sz="900" b="1" dirty="0"/>
              <a:t>CRUCE LED DE SILICON</a:t>
            </a:r>
          </a:p>
          <a:p>
            <a:r>
              <a:rPr lang="es-MX" sz="900" dirty="0"/>
              <a:t>Medida Universal</a:t>
            </a:r>
          </a:p>
        </p:txBody>
      </p:sp>
      <p:sp>
        <p:nvSpPr>
          <p:cNvPr id="52" name="51 CuadroTexto"/>
          <p:cNvSpPr txBox="1"/>
          <p:nvPr/>
        </p:nvSpPr>
        <p:spPr>
          <a:xfrm>
            <a:off x="5883182" y="2752553"/>
            <a:ext cx="1768257" cy="507831"/>
          </a:xfrm>
          <a:prstGeom prst="rect">
            <a:avLst/>
          </a:prstGeom>
          <a:solidFill>
            <a:srgbClr val="F8F8F8"/>
          </a:solidFill>
          <a:ln cap="rnd" cmpd="dbl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MX" sz="900" u="sng" dirty="0"/>
              <a:t>Descripción:</a:t>
            </a:r>
          </a:p>
          <a:p>
            <a:r>
              <a:rPr lang="es-MX" sz="900" b="1" dirty="0"/>
              <a:t>STOP TRASERO LED DE SILICON </a:t>
            </a:r>
          </a:p>
          <a:p>
            <a:r>
              <a:rPr lang="es-MX" sz="900" dirty="0"/>
              <a:t>Medida: Universal</a:t>
            </a:r>
          </a:p>
        </p:txBody>
      </p:sp>
      <p:sp>
        <p:nvSpPr>
          <p:cNvPr id="54" name="53 CuadroTexto"/>
          <p:cNvSpPr txBox="1"/>
          <p:nvPr/>
        </p:nvSpPr>
        <p:spPr>
          <a:xfrm>
            <a:off x="1264439" y="5233587"/>
            <a:ext cx="1284374" cy="507831"/>
          </a:xfrm>
          <a:prstGeom prst="rect">
            <a:avLst/>
          </a:prstGeom>
          <a:solidFill>
            <a:srgbClr val="F8F8F8"/>
          </a:solidFill>
          <a:ln cap="rnd" cmpd="dbl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MX" sz="900" u="sng" dirty="0"/>
              <a:t>Descripción:</a:t>
            </a:r>
          </a:p>
          <a:p>
            <a:r>
              <a:rPr lang="es-MX" sz="900" b="1" dirty="0"/>
              <a:t> CRUCE LED NARANJA</a:t>
            </a:r>
          </a:p>
          <a:p>
            <a:r>
              <a:rPr lang="es-MX" sz="900" dirty="0"/>
              <a:t>Medida: Universal</a:t>
            </a:r>
            <a:endParaRPr lang="es-VE" sz="900" dirty="0"/>
          </a:p>
        </p:txBody>
      </p:sp>
      <p:sp>
        <p:nvSpPr>
          <p:cNvPr id="58" name="Título 1"/>
          <p:cNvSpPr txBox="1">
            <a:spLocks/>
          </p:cNvSpPr>
          <p:nvPr/>
        </p:nvSpPr>
        <p:spPr>
          <a:xfrm>
            <a:off x="1374679" y="1148747"/>
            <a:ext cx="1478356" cy="12171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Multi Repuestos</a:t>
            </a:r>
            <a:b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 Los Llanos C.A.</a:t>
            </a:r>
          </a:p>
        </p:txBody>
      </p:sp>
      <p:sp>
        <p:nvSpPr>
          <p:cNvPr id="64" name="Documento 6"/>
          <p:cNvSpPr/>
          <p:nvPr/>
        </p:nvSpPr>
        <p:spPr>
          <a:xfrm>
            <a:off x="4444382" y="0"/>
            <a:ext cx="4699618" cy="647600"/>
          </a:xfrm>
          <a:prstGeom prst="flowChartDocument">
            <a:avLst/>
          </a:prstGeom>
          <a:solidFill>
            <a:schemeClr val="tx2">
              <a:lumMod val="75000"/>
              <a:alpha val="74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VE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BOMBILLOS</a:t>
            </a:r>
          </a:p>
        </p:txBody>
      </p:sp>
      <p:grpSp>
        <p:nvGrpSpPr>
          <p:cNvPr id="65" name="8 Grupo"/>
          <p:cNvGrpSpPr/>
          <p:nvPr/>
        </p:nvGrpSpPr>
        <p:grpSpPr>
          <a:xfrm>
            <a:off x="2392929" y="5920151"/>
            <a:ext cx="7133627" cy="2227181"/>
            <a:chOff x="2386329" y="5920150"/>
            <a:chExt cx="7133627" cy="2227181"/>
          </a:xfrm>
        </p:grpSpPr>
        <p:sp>
          <p:nvSpPr>
            <p:cNvPr id="66" name="22 Documento"/>
            <p:cNvSpPr/>
            <p:nvPr/>
          </p:nvSpPr>
          <p:spPr>
            <a:xfrm rot="10176519">
              <a:off x="2388791" y="5920150"/>
              <a:ext cx="7043294" cy="1982655"/>
            </a:xfrm>
            <a:prstGeom prst="flowChartDocumen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67" name="23 Documento"/>
            <p:cNvSpPr/>
            <p:nvPr/>
          </p:nvSpPr>
          <p:spPr>
            <a:xfrm rot="10192481">
              <a:off x="2400447" y="5954303"/>
              <a:ext cx="7053924" cy="1982655"/>
            </a:xfrm>
            <a:prstGeom prst="flowChartDocument">
              <a:avLst/>
            </a:prstGeom>
            <a:solidFill>
              <a:srgbClr val="FF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68" name="24 Documento"/>
            <p:cNvSpPr/>
            <p:nvPr/>
          </p:nvSpPr>
          <p:spPr>
            <a:xfrm rot="10193874">
              <a:off x="2386329" y="6164676"/>
              <a:ext cx="7133627" cy="1982655"/>
            </a:xfrm>
            <a:prstGeom prst="flowChartDocument">
              <a:avLst/>
            </a:prstGeom>
            <a:gradFill flip="none" rotWithShape="1">
              <a:gsLst>
                <a:gs pos="0">
                  <a:schemeClr val="tx1">
                    <a:lumMod val="75000"/>
                    <a:lumOff val="25000"/>
                    <a:shade val="30000"/>
                    <a:satMod val="115000"/>
                  </a:schemeClr>
                </a:gs>
                <a:gs pos="50000">
                  <a:schemeClr val="tx1">
                    <a:lumMod val="75000"/>
                    <a:lumOff val="25000"/>
                    <a:shade val="67500"/>
                    <a:satMod val="115000"/>
                  </a:schemeClr>
                </a:gs>
                <a:gs pos="100000">
                  <a:schemeClr val="tx1">
                    <a:lumMod val="75000"/>
                    <a:lumOff val="25000"/>
                    <a:shade val="100000"/>
                    <a:satMod val="115000"/>
                  </a:schemeClr>
                </a:gs>
              </a:gsLst>
              <a:lin ang="8100000" scaled="1"/>
              <a:tileRect/>
            </a:gra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</p:grpSp>
      <p:sp>
        <p:nvSpPr>
          <p:cNvPr id="71" name="21 Rectángulo"/>
          <p:cNvSpPr/>
          <p:nvPr/>
        </p:nvSpPr>
        <p:spPr>
          <a:xfrm>
            <a:off x="17482" y="168884"/>
            <a:ext cx="677108" cy="4824536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vert="vert270"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x-none" sz="3200" b="1" spc="50" dirty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NUESTROS PRODUCTOS</a:t>
            </a:r>
            <a:endParaRPr lang="es-ES" sz="3200" b="1" spc="50" dirty="0">
              <a:ln w="11430"/>
              <a:solidFill>
                <a:srgbClr val="FF000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39" name="Título 1"/>
          <p:cNvSpPr txBox="1">
            <a:spLocks/>
          </p:cNvSpPr>
          <p:nvPr/>
        </p:nvSpPr>
        <p:spPr>
          <a:xfrm>
            <a:off x="3554296" y="1040300"/>
            <a:ext cx="1478356" cy="12171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Multi Repuestos</a:t>
            </a:r>
            <a:b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 Los Llanos C.A.</a:t>
            </a:r>
          </a:p>
        </p:txBody>
      </p:sp>
      <p:sp>
        <p:nvSpPr>
          <p:cNvPr id="47" name="50 CuadroTexto"/>
          <p:cNvSpPr txBox="1"/>
          <p:nvPr/>
        </p:nvSpPr>
        <p:spPr>
          <a:xfrm>
            <a:off x="1135661" y="2866796"/>
            <a:ext cx="1797873" cy="646331"/>
          </a:xfrm>
          <a:prstGeom prst="rect">
            <a:avLst/>
          </a:prstGeom>
          <a:solidFill>
            <a:srgbClr val="F8F8F8"/>
          </a:solidFill>
          <a:ln cap="rnd" cmpd="dbl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MX" sz="900" u="sng" dirty="0"/>
              <a:t>Descripción:</a:t>
            </a:r>
          </a:p>
          <a:p>
            <a:r>
              <a:rPr lang="es-MX" sz="900" b="1" dirty="0"/>
              <a:t>BOMBILLO MUELITA LED CON CONTROL </a:t>
            </a:r>
          </a:p>
          <a:p>
            <a:r>
              <a:rPr lang="es-MX" sz="900" dirty="0"/>
              <a:t>Modelo: Universal</a:t>
            </a:r>
            <a:endParaRPr lang="es-VE" sz="900" dirty="0"/>
          </a:p>
        </p:txBody>
      </p:sp>
      <p:sp>
        <p:nvSpPr>
          <p:cNvPr id="55" name="50 CuadroTexto"/>
          <p:cNvSpPr txBox="1"/>
          <p:nvPr/>
        </p:nvSpPr>
        <p:spPr>
          <a:xfrm>
            <a:off x="2987341" y="5201730"/>
            <a:ext cx="1797873" cy="507831"/>
          </a:xfrm>
          <a:prstGeom prst="rect">
            <a:avLst/>
          </a:prstGeom>
          <a:solidFill>
            <a:srgbClr val="F8F8F8"/>
          </a:solidFill>
          <a:ln cap="rnd" cmpd="dbl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MX" sz="900" u="sng" dirty="0"/>
              <a:t>Descripción:</a:t>
            </a:r>
          </a:p>
          <a:p>
            <a:r>
              <a:rPr lang="es-MX" sz="900" b="1" dirty="0"/>
              <a:t>CRUCE LED ROJO</a:t>
            </a:r>
          </a:p>
          <a:p>
            <a:r>
              <a:rPr lang="es-MX" sz="900" dirty="0"/>
              <a:t>Modelo: Universal</a:t>
            </a:r>
            <a:endParaRPr lang="es-VE" sz="900" dirty="0"/>
          </a:p>
        </p:txBody>
      </p:sp>
      <p:sp>
        <p:nvSpPr>
          <p:cNvPr id="50" name="Título 1"/>
          <p:cNvSpPr txBox="1">
            <a:spLocks/>
          </p:cNvSpPr>
          <p:nvPr/>
        </p:nvSpPr>
        <p:spPr>
          <a:xfrm>
            <a:off x="1121278" y="3643609"/>
            <a:ext cx="1478356" cy="12171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Multi Repuestos</a:t>
            </a:r>
            <a:b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 Los Llanos C.A.</a:t>
            </a:r>
          </a:p>
        </p:txBody>
      </p:sp>
      <p:sp>
        <p:nvSpPr>
          <p:cNvPr id="57" name="Título 1"/>
          <p:cNvSpPr txBox="1">
            <a:spLocks/>
          </p:cNvSpPr>
          <p:nvPr/>
        </p:nvSpPr>
        <p:spPr>
          <a:xfrm>
            <a:off x="3130220" y="3650406"/>
            <a:ext cx="1478356" cy="12171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Multi Repuestos</a:t>
            </a:r>
            <a:b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 Los Llanos C.A.</a:t>
            </a:r>
          </a:p>
        </p:txBody>
      </p:sp>
      <p:sp>
        <p:nvSpPr>
          <p:cNvPr id="70" name="Título 1"/>
          <p:cNvSpPr txBox="1">
            <a:spLocks/>
          </p:cNvSpPr>
          <p:nvPr/>
        </p:nvSpPr>
        <p:spPr>
          <a:xfrm>
            <a:off x="6173083" y="980749"/>
            <a:ext cx="1478356" cy="12171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Multi Repuestos</a:t>
            </a:r>
            <a:b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 Los Llanos C.A.</a:t>
            </a:r>
          </a:p>
        </p:txBody>
      </p:sp>
    </p:spTree>
    <p:extLst>
      <p:ext uri="{BB962C8B-B14F-4D97-AF65-F5344CB8AC3E}">
        <p14:creationId xmlns:p14="http://schemas.microsoft.com/office/powerpoint/2010/main" val="36335179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52 CuadroTexto"/>
          <p:cNvSpPr txBox="1"/>
          <p:nvPr/>
        </p:nvSpPr>
        <p:spPr>
          <a:xfrm>
            <a:off x="5236733" y="5373216"/>
            <a:ext cx="1711531" cy="507831"/>
          </a:xfrm>
          <a:prstGeom prst="rect">
            <a:avLst/>
          </a:prstGeom>
          <a:solidFill>
            <a:srgbClr val="F8F8F8"/>
          </a:solidFill>
          <a:ln cap="rnd" cmpd="dbl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MX" sz="900" u="sng" dirty="0"/>
              <a:t>Descripción:</a:t>
            </a:r>
          </a:p>
          <a:p>
            <a:r>
              <a:rPr lang="es-MX" sz="900" b="1" dirty="0"/>
              <a:t>BURRO PARAL  CENTRAL </a:t>
            </a:r>
          </a:p>
          <a:p>
            <a:r>
              <a:rPr lang="es-MX" sz="900" dirty="0"/>
              <a:t>Modelo para : </a:t>
            </a:r>
            <a:r>
              <a:rPr lang="es-MX" sz="900" dirty="0" err="1"/>
              <a:t>Horse</a:t>
            </a:r>
            <a:endParaRPr lang="es-MX" sz="900" dirty="0"/>
          </a:p>
        </p:txBody>
      </p:sp>
      <p:pic>
        <p:nvPicPr>
          <p:cNvPr id="25" name="Imagen 2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190" b="28417"/>
          <a:stretch/>
        </p:blipFill>
        <p:spPr>
          <a:xfrm>
            <a:off x="26717" y="6107910"/>
            <a:ext cx="3160379" cy="806692"/>
          </a:xfrm>
          <a:prstGeom prst="rect">
            <a:avLst/>
          </a:prstGeom>
        </p:spPr>
      </p:pic>
      <p:cxnSp>
        <p:nvCxnSpPr>
          <p:cNvPr id="5" name="4 Conector recto"/>
          <p:cNvCxnSpPr/>
          <p:nvPr/>
        </p:nvCxnSpPr>
        <p:spPr>
          <a:xfrm>
            <a:off x="3583551" y="1772818"/>
            <a:ext cx="0" cy="69985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" name="5 Conector recto"/>
          <p:cNvCxnSpPr/>
          <p:nvPr/>
        </p:nvCxnSpPr>
        <p:spPr>
          <a:xfrm>
            <a:off x="3511543" y="1772816"/>
            <a:ext cx="0" cy="6998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41" name="Picture 1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87624" y="2569184"/>
            <a:ext cx="1368152" cy="121985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14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43 CuadroTexto"/>
          <p:cNvSpPr txBox="1"/>
          <p:nvPr/>
        </p:nvSpPr>
        <p:spPr>
          <a:xfrm>
            <a:off x="2699792" y="2572162"/>
            <a:ext cx="1927555" cy="784830"/>
          </a:xfrm>
          <a:prstGeom prst="rect">
            <a:avLst/>
          </a:prstGeom>
          <a:solidFill>
            <a:srgbClr val="F8F8F8"/>
          </a:solidFill>
          <a:ln cap="rnd" cmpd="dbl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MX" sz="900" u="sng" dirty="0"/>
              <a:t>Descripción:</a:t>
            </a:r>
          </a:p>
          <a:p>
            <a:r>
              <a:rPr lang="es-VE" sz="900" b="1" dirty="0"/>
              <a:t>BUJE METALICO  DE HORQUILLA DELANTERA</a:t>
            </a:r>
          </a:p>
          <a:p>
            <a:r>
              <a:rPr lang="es-VE" sz="900" dirty="0"/>
              <a:t> Medida para: CG-150, León, Horse, Bera </a:t>
            </a:r>
          </a:p>
        </p:txBody>
      </p:sp>
      <p:pic>
        <p:nvPicPr>
          <p:cNvPr id="47" name="Picture 14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26" t="9747" r="12248"/>
          <a:stretch/>
        </p:blipFill>
        <p:spPr bwMode="auto">
          <a:xfrm>
            <a:off x="5015571" y="2577476"/>
            <a:ext cx="1424846" cy="1211564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14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49 CuadroTexto"/>
          <p:cNvSpPr txBox="1"/>
          <p:nvPr/>
        </p:nvSpPr>
        <p:spPr>
          <a:xfrm>
            <a:off x="6804248" y="2572162"/>
            <a:ext cx="2282483" cy="784830"/>
          </a:xfrm>
          <a:prstGeom prst="rect">
            <a:avLst/>
          </a:prstGeom>
          <a:solidFill>
            <a:srgbClr val="F8F8F8"/>
          </a:solidFill>
          <a:ln cap="rnd" cmpd="dbl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MX" sz="900" u="sng" dirty="0"/>
              <a:t>Descripción:</a:t>
            </a:r>
          </a:p>
          <a:p>
            <a:r>
              <a:rPr lang="es-VE" sz="9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BUJE PLÁSTICO  DE HORQUILLA  DELANTERA</a:t>
            </a:r>
          </a:p>
          <a:p>
            <a:r>
              <a:rPr lang="es-VE" sz="900" dirty="0"/>
              <a:t>Modelo: Plástico</a:t>
            </a:r>
          </a:p>
          <a:p>
            <a:r>
              <a:rPr lang="es-VE" sz="900" dirty="0"/>
              <a:t>Medida  para:  Bera,  Horse, CG-150, 150, UM</a:t>
            </a:r>
          </a:p>
        </p:txBody>
      </p:sp>
      <p:cxnSp>
        <p:nvCxnSpPr>
          <p:cNvPr id="42" name="41 Conector recto"/>
          <p:cNvCxnSpPr/>
          <p:nvPr/>
        </p:nvCxnSpPr>
        <p:spPr>
          <a:xfrm>
            <a:off x="3607433" y="3858158"/>
            <a:ext cx="0" cy="69985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3" name="42 Conector recto"/>
          <p:cNvCxnSpPr/>
          <p:nvPr/>
        </p:nvCxnSpPr>
        <p:spPr>
          <a:xfrm>
            <a:off x="3535425" y="3858157"/>
            <a:ext cx="0" cy="6998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49" name="Picture 1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76" b="100000" l="0" r="8983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43844" y="4530583"/>
            <a:ext cx="1079560" cy="1536917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14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13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489" b="100000" l="9845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357" t="6542" r="2"/>
          <a:stretch/>
        </p:blipFill>
        <p:spPr bwMode="auto">
          <a:xfrm>
            <a:off x="3733643" y="4725144"/>
            <a:ext cx="1310574" cy="1436350"/>
          </a:xfrm>
          <a:prstGeom prst="round2DiagRect">
            <a:avLst>
              <a:gd name="adj1" fmla="val 11720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14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52 CuadroTexto"/>
          <p:cNvSpPr txBox="1"/>
          <p:nvPr/>
        </p:nvSpPr>
        <p:spPr>
          <a:xfrm>
            <a:off x="2338339" y="5497727"/>
            <a:ext cx="1129847" cy="646331"/>
          </a:xfrm>
          <a:prstGeom prst="rect">
            <a:avLst/>
          </a:prstGeom>
          <a:solidFill>
            <a:srgbClr val="F8F8F8"/>
          </a:solidFill>
          <a:ln cap="rnd" cmpd="dbl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MX" sz="900" u="sng" dirty="0"/>
              <a:t>Descripción:</a:t>
            </a:r>
          </a:p>
          <a:p>
            <a:r>
              <a:rPr lang="es-MX" sz="900" b="1" dirty="0"/>
              <a:t>BURRO PARAL  CENTRAL </a:t>
            </a:r>
          </a:p>
          <a:p>
            <a:r>
              <a:rPr lang="es-MX" sz="900" dirty="0"/>
              <a:t>Modelo para : Bera</a:t>
            </a:r>
          </a:p>
        </p:txBody>
      </p:sp>
      <p:sp>
        <p:nvSpPr>
          <p:cNvPr id="48" name="Título 1"/>
          <p:cNvSpPr txBox="1">
            <a:spLocks/>
          </p:cNvSpPr>
          <p:nvPr/>
        </p:nvSpPr>
        <p:spPr>
          <a:xfrm>
            <a:off x="934834" y="4603788"/>
            <a:ext cx="1478356" cy="12171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Multi Repuestos</a:t>
            </a:r>
            <a:b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 Los Llanos C.A.</a:t>
            </a:r>
          </a:p>
        </p:txBody>
      </p:sp>
      <p:sp>
        <p:nvSpPr>
          <p:cNvPr id="51" name="Título 1"/>
          <p:cNvSpPr txBox="1">
            <a:spLocks/>
          </p:cNvSpPr>
          <p:nvPr/>
        </p:nvSpPr>
        <p:spPr>
          <a:xfrm>
            <a:off x="3669708" y="4853271"/>
            <a:ext cx="1478356" cy="12171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Multi Repuestos</a:t>
            </a:r>
            <a:b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 Los Llanos C.A.</a:t>
            </a:r>
          </a:p>
        </p:txBody>
      </p:sp>
      <p:sp>
        <p:nvSpPr>
          <p:cNvPr id="54" name="Título 1"/>
          <p:cNvSpPr txBox="1">
            <a:spLocks/>
          </p:cNvSpPr>
          <p:nvPr/>
        </p:nvSpPr>
        <p:spPr>
          <a:xfrm>
            <a:off x="971600" y="2571935"/>
            <a:ext cx="1478356" cy="12171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Multi Repuestos</a:t>
            </a:r>
            <a:b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 Los Llanos C.A.</a:t>
            </a:r>
          </a:p>
        </p:txBody>
      </p:sp>
      <p:sp>
        <p:nvSpPr>
          <p:cNvPr id="55" name="Título 1"/>
          <p:cNvSpPr txBox="1">
            <a:spLocks/>
          </p:cNvSpPr>
          <p:nvPr/>
        </p:nvSpPr>
        <p:spPr>
          <a:xfrm>
            <a:off x="5037860" y="2420888"/>
            <a:ext cx="1478356" cy="12171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Multi Repuestos</a:t>
            </a:r>
            <a:b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 Los Llanos C.A.</a:t>
            </a:r>
          </a:p>
        </p:txBody>
      </p:sp>
      <p:sp>
        <p:nvSpPr>
          <p:cNvPr id="57" name="Documento 6"/>
          <p:cNvSpPr/>
          <p:nvPr/>
        </p:nvSpPr>
        <p:spPr>
          <a:xfrm>
            <a:off x="3642497" y="1847734"/>
            <a:ext cx="5501503" cy="621471"/>
          </a:xfrm>
          <a:prstGeom prst="flowChartDocument">
            <a:avLst/>
          </a:prstGeom>
          <a:solidFill>
            <a:schemeClr val="tx2">
              <a:lumMod val="75000"/>
              <a:alpha val="74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VE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BUJES</a:t>
            </a:r>
          </a:p>
        </p:txBody>
      </p:sp>
      <p:sp>
        <p:nvSpPr>
          <p:cNvPr id="58" name="Documento 6"/>
          <p:cNvSpPr/>
          <p:nvPr/>
        </p:nvSpPr>
        <p:spPr>
          <a:xfrm>
            <a:off x="3663569" y="3894250"/>
            <a:ext cx="5480431" cy="686878"/>
          </a:xfrm>
          <a:prstGeom prst="flowChartDocument">
            <a:avLst/>
          </a:prstGeom>
          <a:solidFill>
            <a:schemeClr val="tx2">
              <a:lumMod val="75000"/>
              <a:alpha val="74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VE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BURRO O PARAL CENTRAL</a:t>
            </a:r>
          </a:p>
        </p:txBody>
      </p:sp>
      <p:grpSp>
        <p:nvGrpSpPr>
          <p:cNvPr id="59" name="8 Grupo"/>
          <p:cNvGrpSpPr/>
          <p:nvPr/>
        </p:nvGrpSpPr>
        <p:grpSpPr>
          <a:xfrm>
            <a:off x="2392929" y="5954347"/>
            <a:ext cx="7133627" cy="2227181"/>
            <a:chOff x="2386329" y="5920150"/>
            <a:chExt cx="7133627" cy="2227181"/>
          </a:xfrm>
        </p:grpSpPr>
        <p:sp>
          <p:nvSpPr>
            <p:cNvPr id="60" name="22 Documento"/>
            <p:cNvSpPr/>
            <p:nvPr/>
          </p:nvSpPr>
          <p:spPr>
            <a:xfrm rot="10176519">
              <a:off x="2388791" y="5920150"/>
              <a:ext cx="7043294" cy="1982655"/>
            </a:xfrm>
            <a:prstGeom prst="flowChartDocumen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61" name="23 Documento"/>
            <p:cNvSpPr/>
            <p:nvPr/>
          </p:nvSpPr>
          <p:spPr>
            <a:xfrm rot="10192481">
              <a:off x="2400447" y="5954303"/>
              <a:ext cx="7053924" cy="1982655"/>
            </a:xfrm>
            <a:prstGeom prst="flowChartDocument">
              <a:avLst/>
            </a:prstGeom>
            <a:solidFill>
              <a:srgbClr val="FF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62" name="24 Documento"/>
            <p:cNvSpPr/>
            <p:nvPr/>
          </p:nvSpPr>
          <p:spPr>
            <a:xfrm rot="10193874">
              <a:off x="2386329" y="6164676"/>
              <a:ext cx="7133627" cy="1982655"/>
            </a:xfrm>
            <a:prstGeom prst="flowChartDocument">
              <a:avLst/>
            </a:prstGeom>
            <a:gradFill flip="none" rotWithShape="1">
              <a:gsLst>
                <a:gs pos="0">
                  <a:schemeClr val="tx1">
                    <a:lumMod val="75000"/>
                    <a:lumOff val="25000"/>
                    <a:shade val="30000"/>
                    <a:satMod val="115000"/>
                  </a:schemeClr>
                </a:gs>
                <a:gs pos="50000">
                  <a:schemeClr val="tx1">
                    <a:lumMod val="75000"/>
                    <a:lumOff val="25000"/>
                    <a:shade val="67500"/>
                    <a:satMod val="115000"/>
                  </a:schemeClr>
                </a:gs>
                <a:gs pos="100000">
                  <a:schemeClr val="tx1">
                    <a:lumMod val="75000"/>
                    <a:lumOff val="25000"/>
                    <a:shade val="100000"/>
                    <a:satMod val="115000"/>
                  </a:schemeClr>
                </a:gs>
              </a:gsLst>
              <a:lin ang="8100000" scaled="1"/>
              <a:tileRect/>
            </a:gra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</p:grpSp>
      <p:sp>
        <p:nvSpPr>
          <p:cNvPr id="65" name="21 Rectángulo"/>
          <p:cNvSpPr/>
          <p:nvPr/>
        </p:nvSpPr>
        <p:spPr>
          <a:xfrm>
            <a:off x="17482" y="168884"/>
            <a:ext cx="677108" cy="4824536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vert="vert270"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x-none" sz="3200" b="1" spc="50" dirty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NUESTROS PRODUCTOS</a:t>
            </a:r>
            <a:endParaRPr lang="es-ES" sz="3200" b="1" spc="50" dirty="0">
              <a:ln w="11430"/>
              <a:solidFill>
                <a:srgbClr val="FF000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pic>
        <p:nvPicPr>
          <p:cNvPr id="29" name="Imagen 28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95" t="20878" r="18188" b="29737"/>
          <a:stretch/>
        </p:blipFill>
        <p:spPr>
          <a:xfrm>
            <a:off x="1156611" y="478510"/>
            <a:ext cx="1965279" cy="1140324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30" name="4 Conector recto"/>
          <p:cNvCxnSpPr/>
          <p:nvPr/>
        </p:nvCxnSpPr>
        <p:spPr>
          <a:xfrm>
            <a:off x="3601060" y="-99390"/>
            <a:ext cx="0" cy="69985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1" name="5 Conector recto"/>
          <p:cNvCxnSpPr/>
          <p:nvPr/>
        </p:nvCxnSpPr>
        <p:spPr>
          <a:xfrm>
            <a:off x="3529052" y="-99392"/>
            <a:ext cx="0" cy="6998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2" name="Documento 6"/>
          <p:cNvSpPr/>
          <p:nvPr/>
        </p:nvSpPr>
        <p:spPr>
          <a:xfrm>
            <a:off x="3655559" y="-2047"/>
            <a:ext cx="5472043" cy="622735"/>
          </a:xfrm>
          <a:prstGeom prst="flowChartDocument">
            <a:avLst/>
          </a:prstGeom>
          <a:solidFill>
            <a:schemeClr val="tx2">
              <a:lumMod val="75000"/>
              <a:alpha val="74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VE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BOBINA  DE CHISPA  </a:t>
            </a:r>
          </a:p>
        </p:txBody>
      </p:sp>
      <p:sp>
        <p:nvSpPr>
          <p:cNvPr id="33" name="50 CuadroTexto"/>
          <p:cNvSpPr txBox="1"/>
          <p:nvPr/>
        </p:nvSpPr>
        <p:spPr>
          <a:xfrm>
            <a:off x="3303094" y="1129962"/>
            <a:ext cx="1797873" cy="507831"/>
          </a:xfrm>
          <a:prstGeom prst="rect">
            <a:avLst/>
          </a:prstGeom>
          <a:solidFill>
            <a:schemeClr val="bg1"/>
          </a:solidFill>
          <a:ln cap="rnd" cmpd="dbl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MX" sz="900" u="sng" dirty="0"/>
              <a:t>Descripción:</a:t>
            </a:r>
          </a:p>
          <a:p>
            <a:r>
              <a:rPr lang="es-MX" sz="900" b="1" dirty="0"/>
              <a:t>BOBINA DE CHISPA </a:t>
            </a:r>
          </a:p>
          <a:p>
            <a:r>
              <a:rPr lang="es-MX" sz="900" dirty="0"/>
              <a:t>Modelo: Universal</a:t>
            </a:r>
            <a:endParaRPr lang="es-VE" sz="900" dirty="0"/>
          </a:p>
        </p:txBody>
      </p:sp>
      <p:sp>
        <p:nvSpPr>
          <p:cNvPr id="34" name="Título 1"/>
          <p:cNvSpPr txBox="1">
            <a:spLocks/>
          </p:cNvSpPr>
          <p:nvPr/>
        </p:nvSpPr>
        <p:spPr>
          <a:xfrm>
            <a:off x="1320964" y="478510"/>
            <a:ext cx="1478356" cy="12171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Multi Repuestos</a:t>
            </a:r>
            <a:b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 Los Llanos C.A.</a:t>
            </a:r>
          </a:p>
        </p:txBody>
      </p:sp>
    </p:spTree>
    <p:extLst>
      <p:ext uri="{BB962C8B-B14F-4D97-AF65-F5344CB8AC3E}">
        <p14:creationId xmlns:p14="http://schemas.microsoft.com/office/powerpoint/2010/main" val="6715582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37" t="17849" r="35426" b="25451"/>
          <a:stretch/>
        </p:blipFill>
        <p:spPr>
          <a:xfrm>
            <a:off x="827584" y="2263339"/>
            <a:ext cx="1485514" cy="169489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77" name="50 CuadroTexto"/>
          <p:cNvSpPr txBox="1"/>
          <p:nvPr/>
        </p:nvSpPr>
        <p:spPr>
          <a:xfrm>
            <a:off x="3590229" y="5931279"/>
            <a:ext cx="1797873" cy="507831"/>
          </a:xfrm>
          <a:prstGeom prst="rect">
            <a:avLst/>
          </a:prstGeom>
          <a:solidFill>
            <a:srgbClr val="F8F8F8"/>
          </a:solidFill>
          <a:ln cap="rnd" cmpd="dbl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MX" sz="900" u="sng" dirty="0"/>
              <a:t>Descripción:</a:t>
            </a:r>
          </a:p>
          <a:p>
            <a:r>
              <a:rPr lang="es-MX" sz="900" b="1" dirty="0"/>
              <a:t>CARETA MODELO VIEJO</a:t>
            </a:r>
          </a:p>
          <a:p>
            <a:r>
              <a:rPr lang="es-MX" sz="900" dirty="0"/>
              <a:t>Modelo: CG-150</a:t>
            </a:r>
            <a:endParaRPr lang="es-VE" sz="900" dirty="0"/>
          </a:p>
        </p:txBody>
      </p:sp>
      <p:sp>
        <p:nvSpPr>
          <p:cNvPr id="71" name="50 CuadroTexto"/>
          <p:cNvSpPr txBox="1"/>
          <p:nvPr/>
        </p:nvSpPr>
        <p:spPr>
          <a:xfrm>
            <a:off x="882595" y="5423448"/>
            <a:ext cx="1398427" cy="507831"/>
          </a:xfrm>
          <a:prstGeom prst="rect">
            <a:avLst/>
          </a:prstGeom>
          <a:solidFill>
            <a:srgbClr val="F8F8F8"/>
          </a:solidFill>
          <a:ln cap="rnd" cmpd="dbl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MX" sz="900" u="sng" dirty="0"/>
              <a:t>Descripción:</a:t>
            </a:r>
          </a:p>
          <a:p>
            <a:r>
              <a:rPr lang="es-MX" sz="900" dirty="0"/>
              <a:t>CARBONERA DE SCOOTER</a:t>
            </a:r>
          </a:p>
          <a:p>
            <a:r>
              <a:rPr lang="es-MX" sz="900" dirty="0"/>
              <a:t>Modelo: SCOOTER 150</a:t>
            </a:r>
            <a:endParaRPr lang="es-VE" sz="900" dirty="0"/>
          </a:p>
        </p:txBody>
      </p:sp>
      <p:pic>
        <p:nvPicPr>
          <p:cNvPr id="78" name="Imagen 7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190" b="28417"/>
          <a:stretch/>
        </p:blipFill>
        <p:spPr>
          <a:xfrm>
            <a:off x="26717" y="6107910"/>
            <a:ext cx="3160379" cy="806692"/>
          </a:xfrm>
          <a:prstGeom prst="rect">
            <a:avLst/>
          </a:prstGeom>
        </p:spPr>
      </p:pic>
      <p:pic>
        <p:nvPicPr>
          <p:cNvPr id="75" name="Imagen 7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34" t="4766" r="13495" b="6267"/>
          <a:stretch/>
        </p:blipFill>
        <p:spPr>
          <a:xfrm>
            <a:off x="3763551" y="4693028"/>
            <a:ext cx="818572" cy="107437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74" name="50 CuadroTexto"/>
          <p:cNvSpPr txBox="1"/>
          <p:nvPr/>
        </p:nvSpPr>
        <p:spPr>
          <a:xfrm>
            <a:off x="2475571" y="5338147"/>
            <a:ext cx="1107980" cy="646331"/>
          </a:xfrm>
          <a:prstGeom prst="rect">
            <a:avLst/>
          </a:prstGeom>
          <a:solidFill>
            <a:srgbClr val="F8F8F8"/>
          </a:solidFill>
          <a:ln cap="rnd" cmpd="dbl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MX" sz="900" u="sng" dirty="0"/>
              <a:t>Descripción:</a:t>
            </a:r>
          </a:p>
          <a:p>
            <a:r>
              <a:rPr lang="es-MX" sz="900" b="1" dirty="0"/>
              <a:t>CABLE NEGATIVO PARA BATERÍA</a:t>
            </a:r>
          </a:p>
          <a:p>
            <a:r>
              <a:rPr lang="es-MX" sz="900" dirty="0"/>
              <a:t>Modelo: Universal</a:t>
            </a:r>
            <a:endParaRPr lang="es-VE" sz="900" dirty="0"/>
          </a:p>
        </p:txBody>
      </p:sp>
      <p:pic>
        <p:nvPicPr>
          <p:cNvPr id="48" name="Picture 17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99731" y="844345"/>
            <a:ext cx="1834614" cy="76032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140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14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69" t="48186" r="11343" b="7796"/>
          <a:stretch/>
        </p:blipFill>
        <p:spPr bwMode="auto">
          <a:xfrm>
            <a:off x="2893260" y="942251"/>
            <a:ext cx="1805048" cy="64789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14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4 Conector recto"/>
          <p:cNvCxnSpPr/>
          <p:nvPr/>
        </p:nvCxnSpPr>
        <p:spPr>
          <a:xfrm>
            <a:off x="3583551" y="1"/>
            <a:ext cx="0" cy="69985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" name="5 Conector recto"/>
          <p:cNvCxnSpPr/>
          <p:nvPr/>
        </p:nvCxnSpPr>
        <p:spPr>
          <a:xfrm>
            <a:off x="3511543" y="-1"/>
            <a:ext cx="0" cy="6998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42" name="Picture 17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10" t="29506" r="3894" b="22687"/>
          <a:stretch/>
        </p:blipFill>
        <p:spPr bwMode="auto">
          <a:xfrm>
            <a:off x="971600" y="764704"/>
            <a:ext cx="1584176" cy="50405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14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42 CuadroTexto"/>
          <p:cNvSpPr txBox="1"/>
          <p:nvPr/>
        </p:nvSpPr>
        <p:spPr>
          <a:xfrm>
            <a:off x="893471" y="1430032"/>
            <a:ext cx="2097179" cy="507831"/>
          </a:xfrm>
          <a:prstGeom prst="rect">
            <a:avLst/>
          </a:prstGeom>
          <a:solidFill>
            <a:srgbClr val="F8F8F8"/>
          </a:solidFill>
          <a:ln cap="rnd" cmpd="dbl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MX" sz="900" u="sng" dirty="0"/>
              <a:t>Descripción: </a:t>
            </a:r>
            <a:r>
              <a:rPr lang="en-US" sz="900" b="1" dirty="0"/>
              <a:t>BUJÍA</a:t>
            </a:r>
            <a:r>
              <a:rPr lang="en-US" sz="900" dirty="0"/>
              <a:t> </a:t>
            </a:r>
          </a:p>
          <a:p>
            <a:r>
              <a:rPr lang="en-US" sz="900" dirty="0"/>
              <a:t>Modelo A7TC </a:t>
            </a:r>
          </a:p>
          <a:p>
            <a:r>
              <a:rPr lang="en-US" sz="900" dirty="0"/>
              <a:t>Medida para ; SCOOTER-MATRIX</a:t>
            </a:r>
          </a:p>
        </p:txBody>
      </p:sp>
      <p:sp>
        <p:nvSpPr>
          <p:cNvPr id="44" name="43 CuadroTexto"/>
          <p:cNvSpPr txBox="1"/>
          <p:nvPr/>
        </p:nvSpPr>
        <p:spPr>
          <a:xfrm>
            <a:off x="2826827" y="1478509"/>
            <a:ext cx="2088231" cy="784830"/>
          </a:xfrm>
          <a:prstGeom prst="rect">
            <a:avLst/>
          </a:prstGeom>
          <a:solidFill>
            <a:srgbClr val="F8F8F8"/>
          </a:solidFill>
          <a:ln cap="rnd" cmpd="dbl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MX" sz="900" u="sng" dirty="0"/>
              <a:t>Descripción:</a:t>
            </a:r>
          </a:p>
          <a:p>
            <a:r>
              <a:rPr lang="en-US" sz="900" b="1" dirty="0"/>
              <a:t>BUJÍA</a:t>
            </a:r>
            <a:r>
              <a:rPr lang="es-VE" sz="900" dirty="0"/>
              <a:t> </a:t>
            </a:r>
          </a:p>
          <a:p>
            <a:r>
              <a:rPr lang="es-VE" sz="900" dirty="0"/>
              <a:t>Modelo D8TC</a:t>
            </a:r>
          </a:p>
          <a:p>
            <a:r>
              <a:rPr lang="es-VE" sz="900" dirty="0"/>
              <a:t>Medida para : CG-150, Bera, MD, Horse, León, TX, TX 200, CG-200 </a:t>
            </a:r>
          </a:p>
        </p:txBody>
      </p:sp>
      <p:sp>
        <p:nvSpPr>
          <p:cNvPr id="45" name="44 CuadroTexto"/>
          <p:cNvSpPr txBox="1"/>
          <p:nvPr/>
        </p:nvSpPr>
        <p:spPr>
          <a:xfrm>
            <a:off x="4887891" y="1524857"/>
            <a:ext cx="2210936" cy="646331"/>
          </a:xfrm>
          <a:prstGeom prst="rect">
            <a:avLst/>
          </a:prstGeom>
          <a:solidFill>
            <a:srgbClr val="F8F8F8"/>
          </a:solidFill>
          <a:ln cap="rnd" cmpd="dbl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MX" sz="900" u="sng" dirty="0"/>
              <a:t>Descripción:</a:t>
            </a:r>
          </a:p>
          <a:p>
            <a:r>
              <a:rPr lang="en-US" sz="900" b="1" dirty="0"/>
              <a:t>BUJÍA</a:t>
            </a:r>
            <a:endParaRPr lang="es-VE" sz="900" dirty="0"/>
          </a:p>
          <a:p>
            <a:r>
              <a:rPr lang="es-VE" sz="900" dirty="0"/>
              <a:t>Modelo  F5TC</a:t>
            </a:r>
          </a:p>
          <a:p>
            <a:r>
              <a:rPr lang="es-VE" sz="900" dirty="0"/>
              <a:t>Medida parta  Moto 2 T y Motobomba</a:t>
            </a:r>
          </a:p>
        </p:txBody>
      </p:sp>
      <p:sp>
        <p:nvSpPr>
          <p:cNvPr id="51" name="50 CuadroTexto"/>
          <p:cNvSpPr txBox="1"/>
          <p:nvPr/>
        </p:nvSpPr>
        <p:spPr>
          <a:xfrm>
            <a:off x="2416208" y="2636912"/>
            <a:ext cx="1003664" cy="784830"/>
          </a:xfrm>
          <a:prstGeom prst="rect">
            <a:avLst/>
          </a:prstGeom>
          <a:solidFill>
            <a:srgbClr val="F8F8F8"/>
          </a:solidFill>
          <a:ln cap="rnd" cmpd="dbl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MX" sz="900" u="sng" dirty="0"/>
              <a:t>Descripción</a:t>
            </a:r>
            <a:r>
              <a:rPr lang="es-MX" sz="900" dirty="0"/>
              <a:t>:</a:t>
            </a:r>
          </a:p>
          <a:p>
            <a:r>
              <a:rPr lang="es-VE" sz="900" b="1" dirty="0"/>
              <a:t>CAPUCHÓN DE BUJÍA  90° (PIPA)</a:t>
            </a:r>
            <a:r>
              <a:rPr lang="es-VE" sz="900" dirty="0"/>
              <a:t> </a:t>
            </a:r>
          </a:p>
          <a:p>
            <a:r>
              <a:rPr lang="es-MX" sz="900" dirty="0"/>
              <a:t>Modelo: Universal </a:t>
            </a:r>
            <a:endParaRPr lang="es-VE" sz="900" dirty="0"/>
          </a:p>
        </p:txBody>
      </p:sp>
      <p:pic>
        <p:nvPicPr>
          <p:cNvPr id="40" name="Picture 17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4463" b="88843" l="0" r="10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10800000">
            <a:off x="7254634" y="815911"/>
            <a:ext cx="1551786" cy="56071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14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46 CuadroTexto"/>
          <p:cNvSpPr txBox="1"/>
          <p:nvPr/>
        </p:nvSpPr>
        <p:spPr>
          <a:xfrm>
            <a:off x="7194982" y="1556027"/>
            <a:ext cx="1080120" cy="646331"/>
          </a:xfrm>
          <a:prstGeom prst="rect">
            <a:avLst/>
          </a:prstGeom>
          <a:solidFill>
            <a:srgbClr val="F8F8F8"/>
          </a:solidFill>
          <a:ln cap="rnd" cmpd="dbl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MX" sz="900" u="sng" dirty="0"/>
              <a:t>Descripción:</a:t>
            </a:r>
          </a:p>
          <a:p>
            <a:r>
              <a:rPr lang="en-US" sz="900" b="1" dirty="0"/>
              <a:t>BUJÍA</a:t>
            </a:r>
            <a:r>
              <a:rPr lang="x-none" sz="900" b="1" dirty="0"/>
              <a:t> </a:t>
            </a:r>
            <a:endParaRPr lang="es-VE" sz="900" dirty="0">
              <a:solidFill>
                <a:schemeClr val="tx1"/>
              </a:solidFill>
            </a:endParaRPr>
          </a:p>
          <a:p>
            <a:r>
              <a:rPr lang="es-VE" sz="900" dirty="0">
                <a:solidFill>
                  <a:schemeClr val="tx1"/>
                </a:solidFill>
              </a:rPr>
              <a:t>Modelo </a:t>
            </a:r>
            <a:r>
              <a:rPr lang="x-none" sz="900" dirty="0">
                <a:solidFill>
                  <a:schemeClr val="tx1"/>
                </a:solidFill>
              </a:rPr>
              <a:t> E6TC</a:t>
            </a:r>
            <a:r>
              <a:rPr lang="es-VE" sz="900" dirty="0">
                <a:solidFill>
                  <a:schemeClr val="tx1"/>
                </a:solidFill>
              </a:rPr>
              <a:t> </a:t>
            </a:r>
          </a:p>
          <a:p>
            <a:r>
              <a:rPr lang="es-VE" sz="900" dirty="0">
                <a:solidFill>
                  <a:schemeClr val="tx1"/>
                </a:solidFill>
              </a:rPr>
              <a:t>Medida parta  </a:t>
            </a:r>
            <a:r>
              <a:rPr lang="x-none" sz="900" dirty="0">
                <a:solidFill>
                  <a:schemeClr val="tx1"/>
                </a:solidFill>
              </a:rPr>
              <a:t>JOG</a:t>
            </a:r>
            <a:r>
              <a:rPr lang="es-VE" sz="900" dirty="0"/>
              <a:t> </a:t>
            </a:r>
            <a:endParaRPr lang="es-MX" sz="900" dirty="0"/>
          </a:p>
        </p:txBody>
      </p:sp>
      <p:sp>
        <p:nvSpPr>
          <p:cNvPr id="53" name="Título 1"/>
          <p:cNvSpPr txBox="1">
            <a:spLocks/>
          </p:cNvSpPr>
          <p:nvPr/>
        </p:nvSpPr>
        <p:spPr>
          <a:xfrm>
            <a:off x="7459464" y="537749"/>
            <a:ext cx="1478356" cy="12171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Multi Repuestos</a:t>
            </a:r>
            <a:b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 Los Llanos C.A.</a:t>
            </a:r>
          </a:p>
        </p:txBody>
      </p:sp>
      <p:sp>
        <p:nvSpPr>
          <p:cNvPr id="54" name="Título 1"/>
          <p:cNvSpPr txBox="1">
            <a:spLocks/>
          </p:cNvSpPr>
          <p:nvPr/>
        </p:nvSpPr>
        <p:spPr>
          <a:xfrm>
            <a:off x="827584" y="2476883"/>
            <a:ext cx="1478356" cy="12171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Multi Repuestos</a:t>
            </a:r>
            <a:b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 Los Llanos C.A.</a:t>
            </a:r>
          </a:p>
        </p:txBody>
      </p:sp>
      <p:sp>
        <p:nvSpPr>
          <p:cNvPr id="49" name="Título 1"/>
          <p:cNvSpPr txBox="1">
            <a:spLocks/>
          </p:cNvSpPr>
          <p:nvPr/>
        </p:nvSpPr>
        <p:spPr>
          <a:xfrm>
            <a:off x="1302886" y="934532"/>
            <a:ext cx="1114526" cy="5752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7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Multi Repuestos</a:t>
            </a:r>
            <a:br>
              <a:rPr lang="es-ES" sz="7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ES" sz="7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 Los Llanos C.A.</a:t>
            </a:r>
          </a:p>
        </p:txBody>
      </p:sp>
      <p:sp>
        <p:nvSpPr>
          <p:cNvPr id="50" name="Título 1"/>
          <p:cNvSpPr txBox="1">
            <a:spLocks/>
          </p:cNvSpPr>
          <p:nvPr/>
        </p:nvSpPr>
        <p:spPr>
          <a:xfrm>
            <a:off x="3563889" y="980728"/>
            <a:ext cx="1114526" cy="5752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Multi Repuestos</a:t>
            </a:r>
            <a:b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 Los Llanos C.A.</a:t>
            </a:r>
          </a:p>
        </p:txBody>
      </p:sp>
      <p:sp>
        <p:nvSpPr>
          <p:cNvPr id="58" name="Título 1"/>
          <p:cNvSpPr txBox="1">
            <a:spLocks/>
          </p:cNvSpPr>
          <p:nvPr/>
        </p:nvSpPr>
        <p:spPr>
          <a:xfrm>
            <a:off x="5436096" y="1038998"/>
            <a:ext cx="1114526" cy="5752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Multi Repuestos</a:t>
            </a:r>
            <a:b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 Los Llanos C.A.</a:t>
            </a:r>
          </a:p>
        </p:txBody>
      </p:sp>
      <p:grpSp>
        <p:nvGrpSpPr>
          <p:cNvPr id="59" name="8 Grupo"/>
          <p:cNvGrpSpPr/>
          <p:nvPr/>
        </p:nvGrpSpPr>
        <p:grpSpPr>
          <a:xfrm>
            <a:off x="2392929" y="5920151"/>
            <a:ext cx="7133627" cy="2227181"/>
            <a:chOff x="2386329" y="5920150"/>
            <a:chExt cx="7133627" cy="2227181"/>
          </a:xfrm>
        </p:grpSpPr>
        <p:sp>
          <p:nvSpPr>
            <p:cNvPr id="60" name="22 Documento"/>
            <p:cNvSpPr/>
            <p:nvPr/>
          </p:nvSpPr>
          <p:spPr>
            <a:xfrm rot="10176519">
              <a:off x="2388791" y="5920150"/>
              <a:ext cx="7043294" cy="1982655"/>
            </a:xfrm>
            <a:prstGeom prst="flowChartDocumen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61" name="23 Documento"/>
            <p:cNvSpPr/>
            <p:nvPr/>
          </p:nvSpPr>
          <p:spPr>
            <a:xfrm rot="10192481">
              <a:off x="2400447" y="5954303"/>
              <a:ext cx="7053924" cy="1982655"/>
            </a:xfrm>
            <a:prstGeom prst="flowChartDocument">
              <a:avLst/>
            </a:prstGeom>
            <a:solidFill>
              <a:srgbClr val="FF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62" name="24 Documento"/>
            <p:cNvSpPr/>
            <p:nvPr/>
          </p:nvSpPr>
          <p:spPr>
            <a:xfrm rot="10193874">
              <a:off x="2386329" y="6164676"/>
              <a:ext cx="7133627" cy="1982655"/>
            </a:xfrm>
            <a:prstGeom prst="flowChartDocument">
              <a:avLst/>
            </a:prstGeom>
            <a:gradFill flip="none" rotWithShape="1">
              <a:gsLst>
                <a:gs pos="0">
                  <a:schemeClr val="tx1">
                    <a:lumMod val="75000"/>
                    <a:lumOff val="25000"/>
                    <a:shade val="30000"/>
                    <a:satMod val="115000"/>
                  </a:schemeClr>
                </a:gs>
                <a:gs pos="50000">
                  <a:schemeClr val="tx1">
                    <a:lumMod val="75000"/>
                    <a:lumOff val="25000"/>
                    <a:shade val="67500"/>
                    <a:satMod val="115000"/>
                  </a:schemeClr>
                </a:gs>
                <a:gs pos="100000">
                  <a:schemeClr val="tx1">
                    <a:lumMod val="75000"/>
                    <a:lumOff val="25000"/>
                    <a:shade val="100000"/>
                    <a:satMod val="115000"/>
                  </a:schemeClr>
                </a:gs>
              </a:gsLst>
              <a:lin ang="8100000" scaled="1"/>
              <a:tileRect/>
            </a:gra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</p:grpSp>
      <p:sp>
        <p:nvSpPr>
          <p:cNvPr id="65" name="21 Rectángulo"/>
          <p:cNvSpPr/>
          <p:nvPr/>
        </p:nvSpPr>
        <p:spPr>
          <a:xfrm>
            <a:off x="17482" y="168884"/>
            <a:ext cx="677108" cy="4824536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vert="vert270"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x-none" sz="3200" b="1" spc="50" dirty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NUESTROS PRODUCTOS</a:t>
            </a:r>
            <a:endParaRPr lang="es-ES" sz="3200" b="1" spc="50" dirty="0">
              <a:ln w="11430"/>
              <a:solidFill>
                <a:srgbClr val="FF000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68" name="Documento 6"/>
          <p:cNvSpPr/>
          <p:nvPr/>
        </p:nvSpPr>
        <p:spPr>
          <a:xfrm>
            <a:off x="3656928" y="3042"/>
            <a:ext cx="5480431" cy="764704"/>
          </a:xfrm>
          <a:prstGeom prst="flowChartDocument">
            <a:avLst/>
          </a:prstGeom>
          <a:solidFill>
            <a:schemeClr val="tx2">
              <a:lumMod val="75000"/>
              <a:alpha val="74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VE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BUJIA-CAPUCHON(PIPA</a:t>
            </a:r>
            <a:r>
              <a:rPr lang="es-VE" sz="3200" dirty="0">
                <a:solidFill>
                  <a:schemeClr val="bg1"/>
                </a:solidFill>
              </a:rPr>
              <a:t>)</a:t>
            </a:r>
          </a:p>
        </p:txBody>
      </p:sp>
      <p:pic>
        <p:nvPicPr>
          <p:cNvPr id="26" name="Imagen 25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61" t="36333" r="23675" b="26928"/>
          <a:stretch/>
        </p:blipFill>
        <p:spPr>
          <a:xfrm>
            <a:off x="6645171" y="2605143"/>
            <a:ext cx="1115212" cy="100369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style>
          <a:lnRef idx="0">
            <a:scrgbClr r="0" g="0" b="0"/>
          </a:lnRef>
          <a:fillRef idx="1001">
            <a:schemeClr val="lt1"/>
          </a:fillRef>
          <a:effectRef idx="0">
            <a:scrgbClr r="0" g="0" b="0"/>
          </a:effectRef>
          <a:fontRef idx="major"/>
        </p:style>
      </p:pic>
      <p:pic>
        <p:nvPicPr>
          <p:cNvPr id="27" name="Imagen 26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77" t="24054" r="32026" b="21300"/>
          <a:stretch/>
        </p:blipFill>
        <p:spPr>
          <a:xfrm rot="5400000">
            <a:off x="3787642" y="2410073"/>
            <a:ext cx="1032219" cy="131373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28" name="4 Conector recto"/>
          <p:cNvCxnSpPr/>
          <p:nvPr/>
        </p:nvCxnSpPr>
        <p:spPr>
          <a:xfrm>
            <a:off x="4860032" y="4322528"/>
            <a:ext cx="0" cy="69985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9" name="5 Conector recto"/>
          <p:cNvCxnSpPr/>
          <p:nvPr/>
        </p:nvCxnSpPr>
        <p:spPr>
          <a:xfrm>
            <a:off x="4788024" y="4322526"/>
            <a:ext cx="0" cy="6998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0" name="Título 1"/>
          <p:cNvSpPr txBox="1">
            <a:spLocks/>
          </p:cNvSpPr>
          <p:nvPr/>
        </p:nvSpPr>
        <p:spPr>
          <a:xfrm>
            <a:off x="3532771" y="2464663"/>
            <a:ext cx="1478356" cy="12171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Multi Repuestos</a:t>
            </a:r>
            <a:b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 Los Llanos C.A.</a:t>
            </a:r>
          </a:p>
        </p:txBody>
      </p:sp>
      <p:sp>
        <p:nvSpPr>
          <p:cNvPr id="31" name="Título 1"/>
          <p:cNvSpPr txBox="1">
            <a:spLocks/>
          </p:cNvSpPr>
          <p:nvPr/>
        </p:nvSpPr>
        <p:spPr>
          <a:xfrm>
            <a:off x="6455804" y="2737733"/>
            <a:ext cx="1478356" cy="12171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Multi Repuestos</a:t>
            </a:r>
            <a:b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 Los Llanos C.A.</a:t>
            </a:r>
          </a:p>
        </p:txBody>
      </p:sp>
      <p:sp>
        <p:nvSpPr>
          <p:cNvPr id="32" name="Documento 6"/>
          <p:cNvSpPr/>
          <p:nvPr/>
        </p:nvSpPr>
        <p:spPr>
          <a:xfrm>
            <a:off x="4915058" y="4320480"/>
            <a:ext cx="4222302" cy="764704"/>
          </a:xfrm>
          <a:prstGeom prst="flowChartDocument">
            <a:avLst/>
          </a:prstGeom>
          <a:solidFill>
            <a:schemeClr val="tx2">
              <a:lumMod val="75000"/>
              <a:alpha val="74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VE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CARBONERA-CARETA</a:t>
            </a:r>
          </a:p>
          <a:p>
            <a:pPr algn="ctr"/>
            <a:r>
              <a:rPr lang="es-VE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CABLE NEGATIVO</a:t>
            </a:r>
          </a:p>
        </p:txBody>
      </p:sp>
      <p:sp>
        <p:nvSpPr>
          <p:cNvPr id="36" name="50 CuadroTexto"/>
          <p:cNvSpPr txBox="1"/>
          <p:nvPr/>
        </p:nvSpPr>
        <p:spPr>
          <a:xfrm>
            <a:off x="5238697" y="2820295"/>
            <a:ext cx="1065846" cy="646331"/>
          </a:xfrm>
          <a:prstGeom prst="rect">
            <a:avLst/>
          </a:prstGeom>
          <a:solidFill>
            <a:srgbClr val="F8F8F8"/>
          </a:solidFill>
          <a:ln cap="rnd" cmpd="dbl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MX" sz="900" u="sng" dirty="0"/>
              <a:t>Descripción:</a:t>
            </a:r>
          </a:p>
          <a:p>
            <a:r>
              <a:rPr lang="es-MX" sz="900" b="1" dirty="0"/>
              <a:t>CAPUCHON PIPA BUJIA BLANCO</a:t>
            </a:r>
          </a:p>
          <a:p>
            <a:r>
              <a:rPr lang="es-MX" sz="900" dirty="0"/>
              <a:t>Modelo:SCOOTER</a:t>
            </a:r>
            <a:endParaRPr lang="es-VE" sz="900" dirty="0"/>
          </a:p>
        </p:txBody>
      </p:sp>
      <p:sp>
        <p:nvSpPr>
          <p:cNvPr id="37" name="50 CuadroTexto"/>
          <p:cNvSpPr txBox="1"/>
          <p:nvPr/>
        </p:nvSpPr>
        <p:spPr>
          <a:xfrm>
            <a:off x="8030527" y="2649291"/>
            <a:ext cx="874401" cy="784830"/>
          </a:xfrm>
          <a:prstGeom prst="rect">
            <a:avLst/>
          </a:prstGeom>
          <a:solidFill>
            <a:srgbClr val="F8F8F8"/>
          </a:solidFill>
          <a:ln cap="rnd" cmpd="dbl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MX" sz="900" u="sng" dirty="0"/>
              <a:t>Descripción:</a:t>
            </a:r>
          </a:p>
          <a:p>
            <a:r>
              <a:rPr lang="es-MX" sz="900" b="1" dirty="0"/>
              <a:t>CAPUCHON PIPA BUJIA</a:t>
            </a:r>
          </a:p>
          <a:p>
            <a:r>
              <a:rPr lang="es-MX" sz="900" dirty="0"/>
              <a:t>Modelo: SCOOTER</a:t>
            </a:r>
            <a:endParaRPr lang="es-VE" sz="900" dirty="0"/>
          </a:p>
        </p:txBody>
      </p:sp>
      <p:pic>
        <p:nvPicPr>
          <p:cNvPr id="69" name="Imagen 68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66" t="20465" r="22059" b="15278"/>
          <a:stretch/>
        </p:blipFill>
        <p:spPr>
          <a:xfrm>
            <a:off x="909014" y="4213154"/>
            <a:ext cx="1365330" cy="99427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70" name="Título 1"/>
          <p:cNvSpPr txBox="1">
            <a:spLocks/>
          </p:cNvSpPr>
          <p:nvPr/>
        </p:nvSpPr>
        <p:spPr>
          <a:xfrm>
            <a:off x="859451" y="3979878"/>
            <a:ext cx="1489467" cy="8606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Multi Repuestos</a:t>
            </a:r>
            <a:b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 Los Llanos C.A.</a:t>
            </a:r>
          </a:p>
        </p:txBody>
      </p:sp>
      <p:pic>
        <p:nvPicPr>
          <p:cNvPr id="72" name="Picture 17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64" r="29189"/>
          <a:stretch/>
        </p:blipFill>
        <p:spPr bwMode="auto">
          <a:xfrm>
            <a:off x="2585132" y="4004071"/>
            <a:ext cx="904038" cy="1101104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14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Título 1"/>
          <p:cNvSpPr txBox="1">
            <a:spLocks/>
          </p:cNvSpPr>
          <p:nvPr/>
        </p:nvSpPr>
        <p:spPr>
          <a:xfrm rot="16200000">
            <a:off x="2175316" y="3925940"/>
            <a:ext cx="1478356" cy="12171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Multi Repuestos</a:t>
            </a:r>
            <a:b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ES" sz="1000" dirty="0">
                <a:ln w="31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41000"/>
                    </a:srgbClr>
                  </a:outerShdw>
                </a:effectLst>
                <a:latin typeface="Arial Rounded MT Bold" panose="020F0704030504030204" pitchFamily="34" charset="0"/>
              </a:rPr>
              <a:t> Los Llanos C.A.</a:t>
            </a:r>
          </a:p>
        </p:txBody>
      </p:sp>
      <p:pic>
        <p:nvPicPr>
          <p:cNvPr id="76" name="Imagen 7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674091" y="5149117"/>
            <a:ext cx="1024217" cy="292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10988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9603</TotalTime>
  <Words>5934</Words>
  <Application>Microsoft Office PowerPoint</Application>
  <PresentationFormat>Presentación en pantalla (4:3)</PresentationFormat>
  <Paragraphs>1345</Paragraphs>
  <Slides>50</Slides>
  <Notes>14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50</vt:i4>
      </vt:variant>
    </vt:vector>
  </HeadingPairs>
  <TitlesOfParts>
    <vt:vector size="55" baseType="lpstr">
      <vt:lpstr>Arial</vt:lpstr>
      <vt:lpstr>Arial Rounded MT Bold</vt:lpstr>
      <vt:lpstr>Bookman Old Style</vt:lpstr>
      <vt:lpstr>Calibri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Multi Repuestos  Los Llanos C.A.</vt:lpstr>
      <vt:lpstr>Multi Repuestos  Los Llanos C.A.</vt:lpstr>
      <vt:lpstr>Presentación de PowerPoint</vt:lpstr>
    </vt:vector>
  </TitlesOfParts>
  <Company>PC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PC</dc:creator>
  <cp:lastModifiedBy>Pablo Alejandro</cp:lastModifiedBy>
  <cp:revision>634</cp:revision>
  <cp:lastPrinted>2020-10-01T12:33:18Z</cp:lastPrinted>
  <dcterms:created xsi:type="dcterms:W3CDTF">2020-06-27T12:46:49Z</dcterms:created>
  <dcterms:modified xsi:type="dcterms:W3CDTF">2026-01-28T18:05:50Z</dcterms:modified>
</cp:coreProperties>
</file>